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7" r:id="rId2"/>
    <p:sldId id="259" r:id="rId3"/>
    <p:sldId id="266" r:id="rId4"/>
    <p:sldId id="261" r:id="rId5"/>
    <p:sldId id="263" r:id="rId6"/>
    <p:sldId id="265" r:id="rId7"/>
    <p:sldId id="264" r:id="rId8"/>
    <p:sldId id="267" r:id="rId9"/>
    <p:sldId id="268" r:id="rId10"/>
    <p:sldId id="269" r:id="rId11"/>
    <p:sldId id="270" r:id="rId12"/>
    <p:sldId id="271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72" r:id="rId28"/>
    <p:sldId id="287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E17CF-E6EA-4736-85A6-94B8508512B6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11C8-0E32-4E54-9934-36AF29D5121E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522055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3504482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66725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353034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79134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19749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531922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74380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543351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237861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12955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748806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9740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418743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87" y="420611"/>
            <a:ext cx="2527977" cy="11866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69F55A-B5EF-AD43-88E5-A3F9BA352C71}"/>
              </a:ext>
            </a:extLst>
          </p:cNvPr>
          <p:cNvSpPr txBox="1"/>
          <p:nvPr/>
        </p:nvSpPr>
        <p:spPr>
          <a:xfrm>
            <a:off x="2544132" y="1405051"/>
            <a:ext cx="4489417" cy="77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  <a:t>BOLIVIA</a:t>
            </a:r>
            <a:b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  <a:t>ESTUDIO DE EMISIONES DE GASES EFECTO INVERNADERO</a:t>
            </a:r>
            <a:b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  <a:t>SISTEMAS AISLADOS: SITUACION ACTUAL Y PROYECTADA EN BOLIVIA PERIODO 2019 – 2025</a:t>
            </a:r>
            <a:endParaRPr lang="es-BO" sz="110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3AB262-5784-FC4C-A327-35528EB4F2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694" y="2280998"/>
            <a:ext cx="7872793" cy="192857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C94BE2D-B100-47C9-9BCF-FE0760D0D2FD}"/>
              </a:ext>
            </a:extLst>
          </p:cNvPr>
          <p:cNvSpPr txBox="1"/>
          <p:nvPr/>
        </p:nvSpPr>
        <p:spPr>
          <a:xfrm>
            <a:off x="3071872" y="4128377"/>
            <a:ext cx="5953993" cy="732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477" dirty="0">
                <a:latin typeface="Arial" panose="020B0604020202020204" pitchFamily="34" charset="0"/>
                <a:cs typeface="Arial" panose="020B0604020202020204" pitchFamily="34" charset="0"/>
              </a:rPr>
              <a:t>Expositor	:  Eduardo Paz Castro	</a:t>
            </a:r>
          </a:p>
          <a:p>
            <a:pPr>
              <a:lnSpc>
                <a:spcPct val="150000"/>
              </a:lnSpc>
            </a:pPr>
            <a:r>
              <a:rPr lang="es-BO" sz="1477" dirty="0">
                <a:latin typeface="Arial" panose="020B0604020202020204" pitchFamily="34" charset="0"/>
                <a:cs typeface="Arial" panose="020B0604020202020204" pitchFamily="34" charset="0"/>
              </a:rPr>
              <a:t>Fecha	:  05 de marzo de 2020</a:t>
            </a:r>
          </a:p>
        </p:txBody>
      </p:sp>
      <p:sp>
        <p:nvSpPr>
          <p:cNvPr id="12" name="CuadroTexto 1">
            <a:extLst>
              <a:ext uri="{FF2B5EF4-FFF2-40B4-BE49-F238E27FC236}">
                <a16:creationId xmlns:a16="http://schemas.microsoft.com/office/drawing/2014/main" id="{153CBE1E-F850-BE40-9CC5-BD92C57044F4}"/>
              </a:ext>
            </a:extLst>
          </p:cNvPr>
          <p:cNvSpPr txBox="1"/>
          <p:nvPr/>
        </p:nvSpPr>
        <p:spPr>
          <a:xfrm>
            <a:off x="1502155" y="5787059"/>
            <a:ext cx="5953993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477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477" b="1" dirty="0">
                <a:latin typeface="Arial" panose="020B0604020202020204" pitchFamily="34" charset="0"/>
                <a:cs typeface="Arial" panose="020B0604020202020204" pitchFamily="34" charset="0"/>
              </a:rPr>
              <a:t>Marzo de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9A97A3-CD4E-D04A-80B6-6A25E07897EF}"/>
              </a:ext>
            </a:extLst>
          </p:cNvPr>
          <p:cNvSpPr txBox="1"/>
          <p:nvPr/>
        </p:nvSpPr>
        <p:spPr>
          <a:xfrm>
            <a:off x="1146262" y="4369035"/>
            <a:ext cx="1482845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662" dirty="0">
                <a:solidFill>
                  <a:schemeClr val="bg1"/>
                </a:solidFill>
              </a:rPr>
              <a:t>Logotipo empresa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C99967C-92E7-4771-A048-9FF889B443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3549" y="263769"/>
            <a:ext cx="2089707" cy="185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89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5AE4B-AE0B-4D58-9851-8B315B24D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7080"/>
            <a:ext cx="7886700" cy="462189"/>
          </a:xfrm>
        </p:spPr>
        <p:txBody>
          <a:bodyPr>
            <a:noAutofit/>
          </a:bodyPr>
          <a:lstStyle/>
          <a:p>
            <a:pPr algn="ctr"/>
            <a:r>
              <a:rPr lang="es-MX" sz="3600" dirty="0"/>
              <a:t>Clasificación SA, por tipo de combustible</a:t>
            </a:r>
            <a:endParaRPr lang="es-BO" sz="3600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379BD33C-F12E-4E94-94E5-9F03F1EF14C8}"/>
              </a:ext>
            </a:extLst>
          </p:cNvPr>
          <p:cNvSpPr/>
          <p:nvPr/>
        </p:nvSpPr>
        <p:spPr>
          <a:xfrm>
            <a:off x="6574971" y="975358"/>
            <a:ext cx="1940379" cy="539931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Trece (13) SA, utilizan diésel como combustible</a:t>
            </a:r>
          </a:p>
          <a:p>
            <a:pPr algn="ctr"/>
            <a:endParaRPr lang="es-MX" dirty="0"/>
          </a:p>
          <a:p>
            <a:pPr algn="ctr"/>
            <a:r>
              <a:rPr lang="es-MX" dirty="0"/>
              <a:t>Un (1) SA, utiliza diésel/gas como combustibles</a:t>
            </a:r>
          </a:p>
          <a:p>
            <a:pPr algn="ctr"/>
            <a:endParaRPr lang="es-MX" dirty="0"/>
          </a:p>
          <a:p>
            <a:pPr algn="ctr"/>
            <a:r>
              <a:rPr lang="es-MX" dirty="0"/>
              <a:t>Tres (3) SA, utilizan Diesel y tecnología solar </a:t>
            </a:r>
          </a:p>
          <a:p>
            <a:pPr algn="ctr"/>
            <a:endParaRPr lang="es-MX" dirty="0"/>
          </a:p>
          <a:p>
            <a:pPr algn="ctr"/>
            <a:r>
              <a:rPr lang="es-MX" dirty="0"/>
              <a:t>Nueve (9) SA, utilizan gas natural como combustible</a:t>
            </a:r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0A05D99-AAD3-4793-9E0B-A5DEE2350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975358"/>
            <a:ext cx="5523619" cy="539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021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8AE4F7-7F2D-4A80-8BF7-56CC903C2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1287"/>
            <a:ext cx="7886700" cy="645068"/>
          </a:xfrm>
        </p:spPr>
        <p:txBody>
          <a:bodyPr>
            <a:noAutofit/>
          </a:bodyPr>
          <a:lstStyle/>
          <a:p>
            <a:pPr algn="ctr"/>
            <a:r>
              <a:rPr lang="es-MX" sz="2400" dirty="0"/>
              <a:t>Análisis Histórico (2014-2018) por Sistema (Diesel – Solar)</a:t>
            </a:r>
            <a:endParaRPr lang="es-BO" sz="2400" dirty="0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B15DA97A-F8D1-4317-BBFA-5520ABD6934B}"/>
              </a:ext>
            </a:extLst>
          </p:cNvPr>
          <p:cNvSpPr/>
          <p:nvPr/>
        </p:nvSpPr>
        <p:spPr>
          <a:xfrm>
            <a:off x="5153841" y="1192757"/>
            <a:ext cx="3361509" cy="400911"/>
          </a:xfrm>
          <a:prstGeom prst="borderCallout1">
            <a:avLst>
              <a:gd name="adj1" fmla="val 18750"/>
              <a:gd name="adj2" fmla="val -8333"/>
              <a:gd name="adj3" fmla="val 233235"/>
              <a:gd name="adj4" fmla="val -4558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Muestra eficiencia de la Planta</a:t>
            </a:r>
            <a:endParaRPr lang="es-BO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593B45F4-A642-4FA0-A528-FF36999A3E3D}"/>
              </a:ext>
            </a:extLst>
          </p:cNvPr>
          <p:cNvSpPr/>
          <p:nvPr/>
        </p:nvSpPr>
        <p:spPr>
          <a:xfrm>
            <a:off x="5153840" y="1693500"/>
            <a:ext cx="3361509" cy="400911"/>
          </a:xfrm>
          <a:prstGeom prst="borderCallout1">
            <a:avLst>
              <a:gd name="adj1" fmla="val 18750"/>
              <a:gd name="adj2" fmla="val -8333"/>
              <a:gd name="adj3" fmla="val 274507"/>
              <a:gd name="adj4" fmla="val -4429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Muestra el crecimiento que posteriormente derivara en inversiones y mas combustible</a:t>
            </a:r>
            <a:endParaRPr lang="es-BO" sz="1400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E633DBB1-84CB-4BDB-88D2-AE4AB7BB5844}"/>
              </a:ext>
            </a:extLst>
          </p:cNvPr>
          <p:cNvSpPr/>
          <p:nvPr/>
        </p:nvSpPr>
        <p:spPr>
          <a:xfrm>
            <a:off x="5153840" y="2168750"/>
            <a:ext cx="3361509" cy="400911"/>
          </a:xfrm>
          <a:prstGeom prst="borderCallout1">
            <a:avLst>
              <a:gd name="adj1" fmla="val 18750"/>
              <a:gd name="adj2" fmla="val -8333"/>
              <a:gd name="adj3" fmla="val 202825"/>
              <a:gd name="adj4" fmla="val -4455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Muestra las perdidas del Sistema (Energía generada y NO facturada)</a:t>
            </a:r>
            <a:endParaRPr lang="es-BO" sz="1400" dirty="0"/>
          </a:p>
        </p:txBody>
      </p:sp>
      <p:sp>
        <p:nvSpPr>
          <p:cNvPr id="10" name="Globo: línea 9">
            <a:extLst>
              <a:ext uri="{FF2B5EF4-FFF2-40B4-BE49-F238E27FC236}">
                <a16:creationId xmlns:a16="http://schemas.microsoft.com/office/drawing/2014/main" id="{69A80409-CE48-4CFC-9F8C-9460970569F3}"/>
              </a:ext>
            </a:extLst>
          </p:cNvPr>
          <p:cNvSpPr/>
          <p:nvPr/>
        </p:nvSpPr>
        <p:spPr>
          <a:xfrm>
            <a:off x="7576457" y="3174682"/>
            <a:ext cx="1393372" cy="811478"/>
          </a:xfrm>
          <a:prstGeom prst="borderCallout1">
            <a:avLst>
              <a:gd name="adj1" fmla="val 18750"/>
              <a:gd name="adj2" fmla="val -8333"/>
              <a:gd name="adj3" fmla="val 192322"/>
              <a:gd name="adj4" fmla="val -4020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Muestra que tan intensivo es el consumo eléctrico en el Sistema</a:t>
            </a:r>
            <a:endParaRPr lang="es-BO" sz="1200" dirty="0"/>
          </a:p>
        </p:txBody>
      </p:sp>
      <p:sp>
        <p:nvSpPr>
          <p:cNvPr id="11" name="Globo: línea 10">
            <a:extLst>
              <a:ext uri="{FF2B5EF4-FFF2-40B4-BE49-F238E27FC236}">
                <a16:creationId xmlns:a16="http://schemas.microsoft.com/office/drawing/2014/main" id="{C96CFB07-A353-4691-8975-DDBF7B6A000C}"/>
              </a:ext>
            </a:extLst>
          </p:cNvPr>
          <p:cNvSpPr/>
          <p:nvPr/>
        </p:nvSpPr>
        <p:spPr>
          <a:xfrm>
            <a:off x="7576457" y="4096998"/>
            <a:ext cx="1393372" cy="1067501"/>
          </a:xfrm>
          <a:prstGeom prst="borderCallout1">
            <a:avLst>
              <a:gd name="adj1" fmla="val 18750"/>
              <a:gd name="adj2" fmla="val -8333"/>
              <a:gd name="adj3" fmla="val 127756"/>
              <a:gd name="adj4" fmla="val -4333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Muestra el tiempo equivalente de uso de las instalaciones de generación (0,34 * 8760 = 2966 Horas/año)</a:t>
            </a:r>
            <a:endParaRPr lang="es-BO" sz="12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F026A97-8A5D-4688-9F3B-786A49271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705394"/>
            <a:ext cx="6390459" cy="589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505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FEF0D6-A22F-45CF-939B-632076C46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8703"/>
            <a:ext cx="7886700" cy="315911"/>
          </a:xfrm>
        </p:spPr>
        <p:txBody>
          <a:bodyPr>
            <a:noAutofit/>
          </a:bodyPr>
          <a:lstStyle/>
          <a:p>
            <a:pPr algn="ctr"/>
            <a:r>
              <a:rPr lang="es-MX" sz="3600" dirty="0"/>
              <a:t>Análisis Proyectado (Diesel – Solar)</a:t>
            </a:r>
            <a:endParaRPr lang="es-BO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925B57-8898-479F-A92F-085DAFD87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76094"/>
            <a:ext cx="7886700" cy="2436995"/>
          </a:xfrm>
        </p:spPr>
        <p:txBody>
          <a:bodyPr>
            <a:normAutofit fontScale="62500" lnSpcReduction="20000"/>
          </a:bodyPr>
          <a:lstStyle/>
          <a:p>
            <a:r>
              <a:rPr lang="es-BO" dirty="0"/>
              <a:t>Datos Proyectados (2019-2025)</a:t>
            </a:r>
          </a:p>
          <a:p>
            <a:pPr lvl="1"/>
            <a:r>
              <a:rPr lang="es-BO" dirty="0"/>
              <a:t>(1) Generación Total (</a:t>
            </a:r>
            <a:r>
              <a:rPr lang="es-BO" dirty="0" err="1"/>
              <a:t>MWh</a:t>
            </a:r>
            <a:r>
              <a:rPr lang="es-BO" dirty="0"/>
              <a:t>) = Generación </a:t>
            </a:r>
            <a:r>
              <a:rPr lang="es-BO" baseline="-25000" dirty="0"/>
              <a:t>año-1</a:t>
            </a:r>
            <a:r>
              <a:rPr lang="es-BO" dirty="0"/>
              <a:t> *(1+Tasa Crecimiento acumulativo anual)</a:t>
            </a:r>
          </a:p>
          <a:p>
            <a:pPr lvl="1"/>
            <a:r>
              <a:rPr lang="es-BO" dirty="0"/>
              <a:t>(2) Generación Energía Renovable (</a:t>
            </a:r>
            <a:r>
              <a:rPr lang="es-BO" dirty="0" err="1"/>
              <a:t>MWh</a:t>
            </a:r>
            <a:r>
              <a:rPr lang="es-BO" dirty="0"/>
              <a:t>)</a:t>
            </a:r>
          </a:p>
          <a:p>
            <a:pPr lvl="2"/>
            <a:r>
              <a:rPr lang="es-BO" dirty="0"/>
              <a:t>Podemos utilizar dos métodos:</a:t>
            </a:r>
          </a:p>
          <a:p>
            <a:pPr lvl="3"/>
            <a:r>
              <a:rPr lang="es-BO" dirty="0"/>
              <a:t>Método 1: Promedio 3 últimos años</a:t>
            </a:r>
          </a:p>
          <a:p>
            <a:pPr lvl="3"/>
            <a:r>
              <a:rPr lang="es-BO" dirty="0"/>
              <a:t>Método 2: Factor de Planta (Solar) * 8760</a:t>
            </a:r>
          </a:p>
          <a:p>
            <a:pPr lvl="1"/>
            <a:r>
              <a:rPr lang="es-BO" dirty="0"/>
              <a:t>(3) Generación Fósil (</a:t>
            </a:r>
            <a:r>
              <a:rPr lang="es-BO" dirty="0" err="1"/>
              <a:t>MWh</a:t>
            </a:r>
            <a:r>
              <a:rPr lang="es-BO" dirty="0"/>
              <a:t>) = Generación Total – Generación Energía Renovable</a:t>
            </a:r>
          </a:p>
          <a:p>
            <a:pPr lvl="1"/>
            <a:r>
              <a:rPr lang="es-BO" dirty="0"/>
              <a:t>(4) Combustible Fósil (Miles de Litros) = Generación Fósil (</a:t>
            </a:r>
            <a:r>
              <a:rPr lang="es-BO" dirty="0" err="1"/>
              <a:t>MWh</a:t>
            </a:r>
            <a:r>
              <a:rPr lang="es-BO" dirty="0"/>
              <a:t>) * Consumo Especifico (litros/kWh)</a:t>
            </a:r>
          </a:p>
          <a:p>
            <a:pPr lvl="1"/>
            <a:r>
              <a:rPr lang="es-BO" dirty="0"/>
              <a:t>(5) Energía Vendida (</a:t>
            </a:r>
            <a:r>
              <a:rPr lang="es-BO" dirty="0" err="1"/>
              <a:t>MWh</a:t>
            </a:r>
            <a:r>
              <a:rPr lang="es-BO" dirty="0"/>
              <a:t>) = Generación Total (</a:t>
            </a:r>
            <a:r>
              <a:rPr lang="es-BO" dirty="0" err="1"/>
              <a:t>MWh</a:t>
            </a:r>
            <a:r>
              <a:rPr lang="es-BO" dirty="0"/>
              <a:t>) * Factor (</a:t>
            </a:r>
            <a:r>
              <a:rPr lang="es-BO" dirty="0">
                <a:latin typeface="Calibri" panose="020F0502020204030204" pitchFamily="34" charset="0"/>
                <a:cs typeface="Calibri" panose="020F0502020204030204" pitchFamily="34" charset="0"/>
              </a:rPr>
              <a:t>Ʃ </a:t>
            </a:r>
            <a:r>
              <a:rPr lang="es-BO" dirty="0"/>
              <a:t>Energía Vendida / </a:t>
            </a:r>
            <a:r>
              <a:rPr lang="es-BO" dirty="0">
                <a:latin typeface="Calibri" panose="020F0502020204030204" pitchFamily="34" charset="0"/>
                <a:cs typeface="Calibri" panose="020F0502020204030204" pitchFamily="34" charset="0"/>
              </a:rPr>
              <a:t>Ʃ </a:t>
            </a:r>
            <a:r>
              <a:rPr lang="es-BO" dirty="0"/>
              <a:t>Generación Total - Bruta)) </a:t>
            </a:r>
          </a:p>
          <a:p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F7E9A3A-5B70-4193-8F87-81B73A6EE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113089"/>
            <a:ext cx="8045087" cy="3457608"/>
          </a:xfrm>
          <a:prstGeom prst="rect">
            <a:avLst/>
          </a:prstGeom>
        </p:spPr>
      </p:pic>
      <p:sp>
        <p:nvSpPr>
          <p:cNvPr id="5" name="Globo: línea 4">
            <a:extLst>
              <a:ext uri="{FF2B5EF4-FFF2-40B4-BE49-F238E27FC236}">
                <a16:creationId xmlns:a16="http://schemas.microsoft.com/office/drawing/2014/main" id="{E15C2B6B-C86B-408A-8211-3A3A4A5B015E}"/>
              </a:ext>
            </a:extLst>
          </p:cNvPr>
          <p:cNvSpPr/>
          <p:nvPr/>
        </p:nvSpPr>
        <p:spPr>
          <a:xfrm>
            <a:off x="4119161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756310"/>
              <a:gd name="adj4" fmla="val 2429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(1)</a:t>
            </a:r>
            <a:endParaRPr lang="es-BO" dirty="0"/>
          </a:p>
        </p:txBody>
      </p:sp>
      <p:sp>
        <p:nvSpPr>
          <p:cNvPr id="6" name="Globo: línea 5">
            <a:extLst>
              <a:ext uri="{FF2B5EF4-FFF2-40B4-BE49-F238E27FC236}">
                <a16:creationId xmlns:a16="http://schemas.microsoft.com/office/drawing/2014/main" id="{61E2631C-1993-4E8F-A0CA-7528D76652E4}"/>
              </a:ext>
            </a:extLst>
          </p:cNvPr>
          <p:cNvSpPr/>
          <p:nvPr/>
        </p:nvSpPr>
        <p:spPr>
          <a:xfrm>
            <a:off x="5090161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828691"/>
              <a:gd name="adj4" fmla="val 17147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(2)</a:t>
            </a:r>
            <a:endParaRPr lang="es-BO" dirty="0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FC9052D5-23A6-4A77-9EA2-F828C398D114}"/>
              </a:ext>
            </a:extLst>
          </p:cNvPr>
          <p:cNvSpPr/>
          <p:nvPr/>
        </p:nvSpPr>
        <p:spPr>
          <a:xfrm>
            <a:off x="6096000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885834"/>
              <a:gd name="adj4" fmla="val 1529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(3)</a:t>
            </a:r>
            <a:endParaRPr lang="es-BO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FDA98C4F-74CE-43B8-8C02-10C0D26A8095}"/>
              </a:ext>
            </a:extLst>
          </p:cNvPr>
          <p:cNvSpPr/>
          <p:nvPr/>
        </p:nvSpPr>
        <p:spPr>
          <a:xfrm>
            <a:off x="7040875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942976"/>
              <a:gd name="adj4" fmla="val 144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(4)</a:t>
            </a:r>
            <a:endParaRPr lang="es-BO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1B47CFAA-9A11-4009-8CC7-7894C176DD00}"/>
              </a:ext>
            </a:extLst>
          </p:cNvPr>
          <p:cNvSpPr/>
          <p:nvPr/>
        </p:nvSpPr>
        <p:spPr>
          <a:xfrm>
            <a:off x="8064137" y="3418114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981072"/>
              <a:gd name="adj4" fmla="val 54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(5)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141666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676F5E7-D0EA-4D37-A500-8E7A2096E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90" y="661851"/>
            <a:ext cx="6196390" cy="597363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08AE4F7-7F2D-4A80-8BF7-56CC903C2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1287"/>
            <a:ext cx="7886700" cy="645068"/>
          </a:xfrm>
        </p:spPr>
        <p:txBody>
          <a:bodyPr>
            <a:noAutofit/>
          </a:bodyPr>
          <a:lstStyle/>
          <a:p>
            <a:pPr algn="ctr"/>
            <a:r>
              <a:rPr lang="es-MX" sz="2400" dirty="0"/>
              <a:t>Análisis Histórico (2014-2018) por Sistema (Gas/Diesel)</a:t>
            </a:r>
            <a:endParaRPr lang="es-BO" sz="2400" dirty="0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B15DA97A-F8D1-4317-BBFA-5520ABD6934B}"/>
              </a:ext>
            </a:extLst>
          </p:cNvPr>
          <p:cNvSpPr/>
          <p:nvPr/>
        </p:nvSpPr>
        <p:spPr>
          <a:xfrm>
            <a:off x="5153841" y="766355"/>
            <a:ext cx="3361509" cy="827314"/>
          </a:xfrm>
          <a:prstGeom prst="borderCallout1">
            <a:avLst>
              <a:gd name="adj1" fmla="val 18750"/>
              <a:gd name="adj2" fmla="val -8333"/>
              <a:gd name="adj3" fmla="val 140261"/>
              <a:gd name="adj4" fmla="val -5076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Muestra eficiencia de la Planta y se evidencia que ante la falta de gas, utilizan diésel (la forma mas rápida de abastecer electricidad)</a:t>
            </a:r>
            <a:endParaRPr lang="es-BO" sz="1400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593B45F4-A642-4FA0-A528-FF36999A3E3D}"/>
              </a:ext>
            </a:extLst>
          </p:cNvPr>
          <p:cNvSpPr/>
          <p:nvPr/>
        </p:nvSpPr>
        <p:spPr>
          <a:xfrm>
            <a:off x="5153840" y="1693500"/>
            <a:ext cx="3361509" cy="400911"/>
          </a:xfrm>
          <a:prstGeom prst="borderCallout1">
            <a:avLst>
              <a:gd name="adj1" fmla="val 18750"/>
              <a:gd name="adj2" fmla="val -8333"/>
              <a:gd name="adj3" fmla="val 139831"/>
              <a:gd name="adj4" fmla="val -4947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Muestra el crecimiento que posteriormente derivara en inversiones y mas combustible</a:t>
            </a:r>
            <a:endParaRPr lang="es-BO" sz="1400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E633DBB1-84CB-4BDB-88D2-AE4AB7BB5844}"/>
              </a:ext>
            </a:extLst>
          </p:cNvPr>
          <p:cNvSpPr/>
          <p:nvPr/>
        </p:nvSpPr>
        <p:spPr>
          <a:xfrm>
            <a:off x="5153840" y="2168750"/>
            <a:ext cx="3361509" cy="400911"/>
          </a:xfrm>
          <a:prstGeom prst="borderCallout1">
            <a:avLst>
              <a:gd name="adj1" fmla="val 18750"/>
              <a:gd name="adj2" fmla="val -8333"/>
              <a:gd name="adj3" fmla="val 83354"/>
              <a:gd name="adj4" fmla="val -5154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Muestra las perdidas del Sistema (Energía generada y NO facturada)</a:t>
            </a:r>
            <a:endParaRPr lang="es-BO" sz="1400" dirty="0"/>
          </a:p>
        </p:txBody>
      </p:sp>
      <p:sp>
        <p:nvSpPr>
          <p:cNvPr id="10" name="Globo: línea 9">
            <a:extLst>
              <a:ext uri="{FF2B5EF4-FFF2-40B4-BE49-F238E27FC236}">
                <a16:creationId xmlns:a16="http://schemas.microsoft.com/office/drawing/2014/main" id="{69A80409-CE48-4CFC-9F8C-9460970569F3}"/>
              </a:ext>
            </a:extLst>
          </p:cNvPr>
          <p:cNvSpPr/>
          <p:nvPr/>
        </p:nvSpPr>
        <p:spPr>
          <a:xfrm>
            <a:off x="7576457" y="3174682"/>
            <a:ext cx="1393372" cy="811478"/>
          </a:xfrm>
          <a:prstGeom prst="borderCallout1">
            <a:avLst>
              <a:gd name="adj1" fmla="val 18750"/>
              <a:gd name="adj2" fmla="val -8333"/>
              <a:gd name="adj3" fmla="val 197687"/>
              <a:gd name="adj4" fmla="val -7145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Muestra que tan intensivo es el consumo eléctrico en el Sistema</a:t>
            </a:r>
            <a:endParaRPr lang="es-BO" sz="1200" dirty="0"/>
          </a:p>
        </p:txBody>
      </p:sp>
      <p:sp>
        <p:nvSpPr>
          <p:cNvPr id="11" name="Globo: línea 10">
            <a:extLst>
              <a:ext uri="{FF2B5EF4-FFF2-40B4-BE49-F238E27FC236}">
                <a16:creationId xmlns:a16="http://schemas.microsoft.com/office/drawing/2014/main" id="{C96CFB07-A353-4691-8975-DDBF7B6A000C}"/>
              </a:ext>
            </a:extLst>
          </p:cNvPr>
          <p:cNvSpPr/>
          <p:nvPr/>
        </p:nvSpPr>
        <p:spPr>
          <a:xfrm>
            <a:off x="7576457" y="4096998"/>
            <a:ext cx="1393372" cy="1067501"/>
          </a:xfrm>
          <a:prstGeom prst="borderCallout1">
            <a:avLst>
              <a:gd name="adj1" fmla="val 18750"/>
              <a:gd name="adj2" fmla="val -8333"/>
              <a:gd name="adj3" fmla="val 132651"/>
              <a:gd name="adj4" fmla="val -7208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Muestra el tiempo equivalente de uso de las instalaciones de generación (0,34 * 8760 = 2966 Horas/año)</a:t>
            </a:r>
            <a:endParaRPr lang="es-BO" sz="1200" dirty="0"/>
          </a:p>
        </p:txBody>
      </p:sp>
    </p:spTree>
    <p:extLst>
      <p:ext uri="{BB962C8B-B14F-4D97-AF65-F5344CB8AC3E}">
        <p14:creationId xmlns:p14="http://schemas.microsoft.com/office/powerpoint/2010/main" val="888084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C13CC2E3-CFB2-49DE-9FCC-87A709D61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1" y="2975127"/>
            <a:ext cx="8312330" cy="374417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2FEF0D6-A22F-45CF-939B-632076C46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8703"/>
            <a:ext cx="7886700" cy="315911"/>
          </a:xfrm>
        </p:spPr>
        <p:txBody>
          <a:bodyPr>
            <a:noAutofit/>
          </a:bodyPr>
          <a:lstStyle/>
          <a:p>
            <a:pPr algn="ctr"/>
            <a:r>
              <a:rPr lang="es-MX" sz="3600" dirty="0"/>
              <a:t>Análisis Proyectado (Gas/Diesel)</a:t>
            </a:r>
            <a:endParaRPr lang="es-BO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925B57-8898-479F-A92F-085DAFD87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76094"/>
            <a:ext cx="7886700" cy="2436995"/>
          </a:xfrm>
        </p:spPr>
        <p:txBody>
          <a:bodyPr>
            <a:normAutofit fontScale="62500" lnSpcReduction="20000"/>
          </a:bodyPr>
          <a:lstStyle/>
          <a:p>
            <a:r>
              <a:rPr lang="es-BO" dirty="0"/>
              <a:t>Datos Proyectados (2019-2025)</a:t>
            </a:r>
          </a:p>
          <a:p>
            <a:pPr lvl="1"/>
            <a:r>
              <a:rPr lang="es-BO" dirty="0"/>
              <a:t>(1) Generación Total (</a:t>
            </a:r>
            <a:r>
              <a:rPr lang="es-BO" dirty="0" err="1"/>
              <a:t>MWh</a:t>
            </a:r>
            <a:r>
              <a:rPr lang="es-BO" dirty="0"/>
              <a:t>) = Generación </a:t>
            </a:r>
            <a:r>
              <a:rPr lang="es-BO" baseline="-25000" dirty="0"/>
              <a:t>año-1</a:t>
            </a:r>
            <a:r>
              <a:rPr lang="es-BO" dirty="0"/>
              <a:t> *(1+Tasa Crecimiento acumulativo anual)</a:t>
            </a:r>
          </a:p>
          <a:p>
            <a:pPr lvl="1"/>
            <a:r>
              <a:rPr lang="es-BO" dirty="0"/>
              <a:t>(2) Generación Energía Renovable (</a:t>
            </a:r>
            <a:r>
              <a:rPr lang="es-BO" dirty="0" err="1"/>
              <a:t>MWh</a:t>
            </a:r>
            <a:r>
              <a:rPr lang="es-BO" dirty="0"/>
              <a:t>)</a:t>
            </a:r>
          </a:p>
          <a:p>
            <a:pPr lvl="2"/>
            <a:r>
              <a:rPr lang="es-BO" dirty="0"/>
              <a:t>Podemos utilizar dos métodos:</a:t>
            </a:r>
          </a:p>
          <a:p>
            <a:pPr lvl="3"/>
            <a:r>
              <a:rPr lang="es-BO" dirty="0"/>
              <a:t>Método 1: Promedio 3 últimos años</a:t>
            </a:r>
          </a:p>
          <a:p>
            <a:pPr lvl="3"/>
            <a:r>
              <a:rPr lang="es-BO" dirty="0"/>
              <a:t>Método 2: Factor de Planta (Solar) * 8760</a:t>
            </a:r>
          </a:p>
          <a:p>
            <a:pPr lvl="1"/>
            <a:r>
              <a:rPr lang="es-BO" dirty="0"/>
              <a:t>(3) Generación Fósil (</a:t>
            </a:r>
            <a:r>
              <a:rPr lang="es-BO" dirty="0" err="1"/>
              <a:t>MWh</a:t>
            </a:r>
            <a:r>
              <a:rPr lang="es-BO" dirty="0"/>
              <a:t>) = Generación Total – Generación Energía Renovable</a:t>
            </a:r>
          </a:p>
          <a:p>
            <a:pPr lvl="1"/>
            <a:r>
              <a:rPr lang="es-BO" dirty="0"/>
              <a:t>(4) Combustible Fósil (Miles de Litros) = Generación Fósil (</a:t>
            </a:r>
            <a:r>
              <a:rPr lang="es-BO" dirty="0" err="1"/>
              <a:t>MWh</a:t>
            </a:r>
            <a:r>
              <a:rPr lang="es-BO" dirty="0"/>
              <a:t>) * Consumo Especifico (litros/kWh)</a:t>
            </a:r>
          </a:p>
          <a:p>
            <a:pPr lvl="1"/>
            <a:r>
              <a:rPr lang="es-BO" dirty="0"/>
              <a:t>(5) Energía Vendida (</a:t>
            </a:r>
            <a:r>
              <a:rPr lang="es-BO" dirty="0" err="1"/>
              <a:t>MWh</a:t>
            </a:r>
            <a:r>
              <a:rPr lang="es-BO" dirty="0"/>
              <a:t>) = Generación Total (</a:t>
            </a:r>
            <a:r>
              <a:rPr lang="es-BO" dirty="0" err="1"/>
              <a:t>MWh</a:t>
            </a:r>
            <a:r>
              <a:rPr lang="es-BO" dirty="0"/>
              <a:t>) * Factor (</a:t>
            </a:r>
            <a:r>
              <a:rPr lang="es-BO" dirty="0">
                <a:latin typeface="Calibri" panose="020F0502020204030204" pitchFamily="34" charset="0"/>
                <a:cs typeface="Calibri" panose="020F0502020204030204" pitchFamily="34" charset="0"/>
              </a:rPr>
              <a:t>Ʃ </a:t>
            </a:r>
            <a:r>
              <a:rPr lang="es-BO" dirty="0"/>
              <a:t>Energía Vendida / </a:t>
            </a:r>
            <a:r>
              <a:rPr lang="es-BO" dirty="0">
                <a:latin typeface="Calibri" panose="020F0502020204030204" pitchFamily="34" charset="0"/>
                <a:cs typeface="Calibri" panose="020F0502020204030204" pitchFamily="34" charset="0"/>
              </a:rPr>
              <a:t>Ʃ </a:t>
            </a:r>
            <a:r>
              <a:rPr lang="es-BO" dirty="0"/>
              <a:t>Generación Total - Bruta)) </a:t>
            </a:r>
          </a:p>
          <a:p>
            <a:endParaRPr lang="es-BO" dirty="0"/>
          </a:p>
        </p:txBody>
      </p:sp>
      <p:sp>
        <p:nvSpPr>
          <p:cNvPr id="5" name="Globo: línea 4">
            <a:extLst>
              <a:ext uri="{FF2B5EF4-FFF2-40B4-BE49-F238E27FC236}">
                <a16:creationId xmlns:a16="http://schemas.microsoft.com/office/drawing/2014/main" id="{E15C2B6B-C86B-408A-8211-3A3A4A5B015E}"/>
              </a:ext>
            </a:extLst>
          </p:cNvPr>
          <p:cNvSpPr/>
          <p:nvPr/>
        </p:nvSpPr>
        <p:spPr>
          <a:xfrm>
            <a:off x="4119161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626787"/>
              <a:gd name="adj4" fmla="val 26718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(1)</a:t>
            </a:r>
            <a:endParaRPr lang="es-BO" dirty="0"/>
          </a:p>
        </p:txBody>
      </p:sp>
      <p:sp>
        <p:nvSpPr>
          <p:cNvPr id="6" name="Globo: línea 5">
            <a:extLst>
              <a:ext uri="{FF2B5EF4-FFF2-40B4-BE49-F238E27FC236}">
                <a16:creationId xmlns:a16="http://schemas.microsoft.com/office/drawing/2014/main" id="{61E2631C-1993-4E8F-A0CA-7528D76652E4}"/>
              </a:ext>
            </a:extLst>
          </p:cNvPr>
          <p:cNvSpPr/>
          <p:nvPr/>
        </p:nvSpPr>
        <p:spPr>
          <a:xfrm>
            <a:off x="5090161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687739"/>
              <a:gd name="adj4" fmla="val 22575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(2)</a:t>
            </a:r>
            <a:endParaRPr lang="es-BO" dirty="0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FC9052D5-23A6-4A77-9EA2-F828C398D114}"/>
              </a:ext>
            </a:extLst>
          </p:cNvPr>
          <p:cNvSpPr/>
          <p:nvPr/>
        </p:nvSpPr>
        <p:spPr>
          <a:xfrm>
            <a:off x="6096000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748691"/>
              <a:gd name="adj4" fmla="val 16861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(3)</a:t>
            </a:r>
            <a:endParaRPr lang="es-BO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FDA98C4F-74CE-43B8-8C02-10C0D26A8095}"/>
              </a:ext>
            </a:extLst>
          </p:cNvPr>
          <p:cNvSpPr/>
          <p:nvPr/>
        </p:nvSpPr>
        <p:spPr>
          <a:xfrm>
            <a:off x="7040875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843929"/>
              <a:gd name="adj4" fmla="val 17861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(4)</a:t>
            </a:r>
            <a:endParaRPr lang="es-BO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1B47CFAA-9A11-4009-8CC7-7894C176DD00}"/>
              </a:ext>
            </a:extLst>
          </p:cNvPr>
          <p:cNvSpPr/>
          <p:nvPr/>
        </p:nvSpPr>
        <p:spPr>
          <a:xfrm>
            <a:off x="8064137" y="3418114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1061073"/>
              <a:gd name="adj4" fmla="val 8861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(5)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27863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F6524E5-F7C7-4024-82DB-307718C26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281" y="834106"/>
            <a:ext cx="6626206" cy="57123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08AE4F7-7F2D-4A80-8BF7-56CC903C2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1287"/>
            <a:ext cx="7886700" cy="645068"/>
          </a:xfrm>
        </p:spPr>
        <p:txBody>
          <a:bodyPr>
            <a:noAutofit/>
          </a:bodyPr>
          <a:lstStyle/>
          <a:p>
            <a:pPr algn="ctr"/>
            <a:r>
              <a:rPr lang="es-MX" sz="2400" dirty="0"/>
              <a:t>Análisis Histórico (2014-2018) por Sistema (Gas)</a:t>
            </a:r>
            <a:endParaRPr lang="es-BO" sz="2400" dirty="0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B15DA97A-F8D1-4317-BBFA-5520ABD6934B}"/>
              </a:ext>
            </a:extLst>
          </p:cNvPr>
          <p:cNvSpPr/>
          <p:nvPr/>
        </p:nvSpPr>
        <p:spPr>
          <a:xfrm>
            <a:off x="5311209" y="766355"/>
            <a:ext cx="3361509" cy="400911"/>
          </a:xfrm>
          <a:prstGeom prst="borderCallout1">
            <a:avLst>
              <a:gd name="adj1" fmla="val 18750"/>
              <a:gd name="adj2" fmla="val -8333"/>
              <a:gd name="adj3" fmla="val 378772"/>
              <a:gd name="adj4" fmla="val -481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Muestra eficiencia de la Planta</a:t>
            </a:r>
            <a:endParaRPr lang="es-BO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593B45F4-A642-4FA0-A528-FF36999A3E3D}"/>
              </a:ext>
            </a:extLst>
          </p:cNvPr>
          <p:cNvSpPr/>
          <p:nvPr/>
        </p:nvSpPr>
        <p:spPr>
          <a:xfrm>
            <a:off x="5311208" y="1292451"/>
            <a:ext cx="3361509" cy="861274"/>
          </a:xfrm>
          <a:prstGeom prst="borderCallout1">
            <a:avLst>
              <a:gd name="adj1" fmla="val 18750"/>
              <a:gd name="adj2" fmla="val -8333"/>
              <a:gd name="adj3" fmla="val 151931"/>
              <a:gd name="adj4" fmla="val -4221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/>
              <a:t>Muestra el crecimiento que posteriormente derivara en inversiones y mas combustible, en muchos casos este puede ser cero(0) o mínimo, aquí se decide si utilizamos ese valor o el promedio de los SA u otro criterio técnico</a:t>
            </a:r>
            <a:endParaRPr lang="es-BO" sz="1100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E633DBB1-84CB-4BDB-88D2-AE4AB7BB5844}"/>
              </a:ext>
            </a:extLst>
          </p:cNvPr>
          <p:cNvSpPr/>
          <p:nvPr/>
        </p:nvSpPr>
        <p:spPr>
          <a:xfrm>
            <a:off x="5311208" y="2284036"/>
            <a:ext cx="3361509" cy="476966"/>
          </a:xfrm>
          <a:prstGeom prst="borderCallout1">
            <a:avLst>
              <a:gd name="adj1" fmla="val 18750"/>
              <a:gd name="adj2" fmla="val -8333"/>
              <a:gd name="adj3" fmla="val 103756"/>
              <a:gd name="adj4" fmla="val -4843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Muestra las perdidas del Sistema (Energía generada y NO facturada)</a:t>
            </a:r>
            <a:endParaRPr lang="es-BO" sz="1400" dirty="0"/>
          </a:p>
        </p:txBody>
      </p:sp>
      <p:sp>
        <p:nvSpPr>
          <p:cNvPr id="10" name="Globo: línea 9">
            <a:extLst>
              <a:ext uri="{FF2B5EF4-FFF2-40B4-BE49-F238E27FC236}">
                <a16:creationId xmlns:a16="http://schemas.microsoft.com/office/drawing/2014/main" id="{69A80409-CE48-4CFC-9F8C-9460970569F3}"/>
              </a:ext>
            </a:extLst>
          </p:cNvPr>
          <p:cNvSpPr/>
          <p:nvPr/>
        </p:nvSpPr>
        <p:spPr>
          <a:xfrm>
            <a:off x="7576457" y="3174682"/>
            <a:ext cx="1393372" cy="811478"/>
          </a:xfrm>
          <a:prstGeom prst="borderCallout1">
            <a:avLst>
              <a:gd name="adj1" fmla="val 18750"/>
              <a:gd name="adj2" fmla="val -8333"/>
              <a:gd name="adj3" fmla="val 171932"/>
              <a:gd name="adj4" fmla="val -3645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Muestra que tan intensivo es el consumo eléctrico en el Sistema</a:t>
            </a:r>
            <a:endParaRPr lang="es-BO" sz="1200" dirty="0"/>
          </a:p>
        </p:txBody>
      </p:sp>
      <p:sp>
        <p:nvSpPr>
          <p:cNvPr id="11" name="Globo: línea 10">
            <a:extLst>
              <a:ext uri="{FF2B5EF4-FFF2-40B4-BE49-F238E27FC236}">
                <a16:creationId xmlns:a16="http://schemas.microsoft.com/office/drawing/2014/main" id="{C96CFB07-A353-4691-8975-DDBF7B6A000C}"/>
              </a:ext>
            </a:extLst>
          </p:cNvPr>
          <p:cNvSpPr/>
          <p:nvPr/>
        </p:nvSpPr>
        <p:spPr>
          <a:xfrm>
            <a:off x="7576457" y="4096998"/>
            <a:ext cx="1393372" cy="1067501"/>
          </a:xfrm>
          <a:prstGeom prst="borderCallout1">
            <a:avLst>
              <a:gd name="adj1" fmla="val 18750"/>
              <a:gd name="adj2" fmla="val -8333"/>
              <a:gd name="adj3" fmla="val 117151"/>
              <a:gd name="adj4" fmla="val -3708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Muestra el tiempo equivalente de uso de las instalaciones de generación (0,34 * 8760 = 2966 Horas/año)</a:t>
            </a:r>
            <a:endParaRPr lang="es-BO" sz="1200" dirty="0"/>
          </a:p>
        </p:txBody>
      </p:sp>
    </p:spTree>
    <p:extLst>
      <p:ext uri="{BB962C8B-B14F-4D97-AF65-F5344CB8AC3E}">
        <p14:creationId xmlns:p14="http://schemas.microsoft.com/office/powerpoint/2010/main" val="3838954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FEF0D6-A22F-45CF-939B-632076C46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8703"/>
            <a:ext cx="7886700" cy="315911"/>
          </a:xfrm>
        </p:spPr>
        <p:txBody>
          <a:bodyPr>
            <a:noAutofit/>
          </a:bodyPr>
          <a:lstStyle/>
          <a:p>
            <a:pPr algn="ctr"/>
            <a:r>
              <a:rPr lang="es-MX" sz="3600" dirty="0"/>
              <a:t>Análisis Proyectado (Gas)</a:t>
            </a:r>
            <a:endParaRPr lang="es-BO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925B57-8898-479F-A92F-085DAFD87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76094"/>
            <a:ext cx="7886700" cy="2436995"/>
          </a:xfrm>
        </p:spPr>
        <p:txBody>
          <a:bodyPr>
            <a:normAutofit fontScale="62500" lnSpcReduction="20000"/>
          </a:bodyPr>
          <a:lstStyle/>
          <a:p>
            <a:r>
              <a:rPr lang="es-BO" dirty="0"/>
              <a:t>Datos Proyectados (2019-2025)</a:t>
            </a:r>
          </a:p>
          <a:p>
            <a:pPr lvl="1"/>
            <a:r>
              <a:rPr lang="es-BO" dirty="0"/>
              <a:t>(1) Generación Total (</a:t>
            </a:r>
            <a:r>
              <a:rPr lang="es-BO" dirty="0" err="1"/>
              <a:t>MWh</a:t>
            </a:r>
            <a:r>
              <a:rPr lang="es-BO" dirty="0"/>
              <a:t>) = Generación </a:t>
            </a:r>
            <a:r>
              <a:rPr lang="es-BO" baseline="-25000" dirty="0"/>
              <a:t>año-1</a:t>
            </a:r>
            <a:r>
              <a:rPr lang="es-BO" dirty="0"/>
              <a:t> *(1+Tasa Crecimiento acumulativo anual)</a:t>
            </a:r>
          </a:p>
          <a:p>
            <a:pPr lvl="1"/>
            <a:r>
              <a:rPr lang="es-BO" dirty="0"/>
              <a:t>(2) Generación Energía Renovable (</a:t>
            </a:r>
            <a:r>
              <a:rPr lang="es-BO" dirty="0" err="1"/>
              <a:t>MWh</a:t>
            </a:r>
            <a:r>
              <a:rPr lang="es-BO" dirty="0"/>
              <a:t>)</a:t>
            </a:r>
          </a:p>
          <a:p>
            <a:pPr lvl="2"/>
            <a:r>
              <a:rPr lang="es-BO" dirty="0"/>
              <a:t>Podemos utilizar dos métodos:</a:t>
            </a:r>
          </a:p>
          <a:p>
            <a:pPr lvl="3"/>
            <a:r>
              <a:rPr lang="es-BO" dirty="0"/>
              <a:t>Método 1: Promedio 3 últimos años</a:t>
            </a:r>
          </a:p>
          <a:p>
            <a:pPr lvl="3"/>
            <a:r>
              <a:rPr lang="es-BO" dirty="0"/>
              <a:t>Método 2: Factor de Planta (Solar) * 8760</a:t>
            </a:r>
          </a:p>
          <a:p>
            <a:pPr lvl="1"/>
            <a:r>
              <a:rPr lang="es-BO" dirty="0"/>
              <a:t>(3) Generación Fósil (</a:t>
            </a:r>
            <a:r>
              <a:rPr lang="es-BO" dirty="0" err="1"/>
              <a:t>MWh</a:t>
            </a:r>
            <a:r>
              <a:rPr lang="es-BO" dirty="0"/>
              <a:t>) = Generación Total – Generación Energía Renovable</a:t>
            </a:r>
          </a:p>
          <a:p>
            <a:pPr lvl="1"/>
            <a:r>
              <a:rPr lang="es-BO" dirty="0"/>
              <a:t>(4) Combustible Fósil (Miles de Litros) = Generación Fósil (</a:t>
            </a:r>
            <a:r>
              <a:rPr lang="es-BO" dirty="0" err="1"/>
              <a:t>MWh</a:t>
            </a:r>
            <a:r>
              <a:rPr lang="es-BO" dirty="0"/>
              <a:t>) * Consumo Especifico (litros/kWh)</a:t>
            </a:r>
          </a:p>
          <a:p>
            <a:pPr lvl="1"/>
            <a:r>
              <a:rPr lang="es-BO" dirty="0"/>
              <a:t>(5) Energía Vendida (</a:t>
            </a:r>
            <a:r>
              <a:rPr lang="es-BO" dirty="0" err="1"/>
              <a:t>MWh</a:t>
            </a:r>
            <a:r>
              <a:rPr lang="es-BO" dirty="0"/>
              <a:t>) = Generación Total (</a:t>
            </a:r>
            <a:r>
              <a:rPr lang="es-BO" dirty="0" err="1"/>
              <a:t>MWh</a:t>
            </a:r>
            <a:r>
              <a:rPr lang="es-BO" dirty="0"/>
              <a:t>) * Factor (</a:t>
            </a:r>
            <a:r>
              <a:rPr lang="es-BO" dirty="0">
                <a:latin typeface="Calibri" panose="020F0502020204030204" pitchFamily="34" charset="0"/>
                <a:cs typeface="Calibri" panose="020F0502020204030204" pitchFamily="34" charset="0"/>
              </a:rPr>
              <a:t>Ʃ </a:t>
            </a:r>
            <a:r>
              <a:rPr lang="es-BO" dirty="0"/>
              <a:t>Energía Vendida / </a:t>
            </a:r>
            <a:r>
              <a:rPr lang="es-BO" dirty="0">
                <a:latin typeface="Calibri" panose="020F0502020204030204" pitchFamily="34" charset="0"/>
                <a:cs typeface="Calibri" panose="020F0502020204030204" pitchFamily="34" charset="0"/>
              </a:rPr>
              <a:t>Ʃ </a:t>
            </a:r>
            <a:r>
              <a:rPr lang="es-BO" dirty="0"/>
              <a:t>Generación Total - Bruta)) </a:t>
            </a:r>
          </a:p>
          <a:p>
            <a:endParaRPr lang="es-BO" dirty="0"/>
          </a:p>
        </p:txBody>
      </p:sp>
      <p:sp>
        <p:nvSpPr>
          <p:cNvPr id="5" name="Globo: línea 4">
            <a:extLst>
              <a:ext uri="{FF2B5EF4-FFF2-40B4-BE49-F238E27FC236}">
                <a16:creationId xmlns:a16="http://schemas.microsoft.com/office/drawing/2014/main" id="{E15C2B6B-C86B-408A-8211-3A3A4A5B015E}"/>
              </a:ext>
            </a:extLst>
          </p:cNvPr>
          <p:cNvSpPr/>
          <p:nvPr/>
        </p:nvSpPr>
        <p:spPr>
          <a:xfrm>
            <a:off x="4119161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756310"/>
              <a:gd name="adj4" fmla="val 2429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(1)</a:t>
            </a:r>
            <a:endParaRPr lang="es-BO" dirty="0"/>
          </a:p>
        </p:txBody>
      </p:sp>
      <p:sp>
        <p:nvSpPr>
          <p:cNvPr id="6" name="Globo: línea 5">
            <a:extLst>
              <a:ext uri="{FF2B5EF4-FFF2-40B4-BE49-F238E27FC236}">
                <a16:creationId xmlns:a16="http://schemas.microsoft.com/office/drawing/2014/main" id="{61E2631C-1993-4E8F-A0CA-7528D76652E4}"/>
              </a:ext>
            </a:extLst>
          </p:cNvPr>
          <p:cNvSpPr/>
          <p:nvPr/>
        </p:nvSpPr>
        <p:spPr>
          <a:xfrm>
            <a:off x="5090161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828691"/>
              <a:gd name="adj4" fmla="val 17147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(2)</a:t>
            </a:r>
            <a:endParaRPr lang="es-BO" dirty="0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FC9052D5-23A6-4A77-9EA2-F828C398D114}"/>
              </a:ext>
            </a:extLst>
          </p:cNvPr>
          <p:cNvSpPr/>
          <p:nvPr/>
        </p:nvSpPr>
        <p:spPr>
          <a:xfrm>
            <a:off x="6096000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885834"/>
              <a:gd name="adj4" fmla="val 1529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(3)</a:t>
            </a:r>
            <a:endParaRPr lang="es-BO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FDA98C4F-74CE-43B8-8C02-10C0D26A8095}"/>
              </a:ext>
            </a:extLst>
          </p:cNvPr>
          <p:cNvSpPr/>
          <p:nvPr/>
        </p:nvSpPr>
        <p:spPr>
          <a:xfrm>
            <a:off x="7040875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942976"/>
              <a:gd name="adj4" fmla="val 144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(4)</a:t>
            </a:r>
            <a:endParaRPr lang="es-BO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1B47CFAA-9A11-4009-8CC7-7894C176DD00}"/>
              </a:ext>
            </a:extLst>
          </p:cNvPr>
          <p:cNvSpPr/>
          <p:nvPr/>
        </p:nvSpPr>
        <p:spPr>
          <a:xfrm>
            <a:off x="8064137" y="3418114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981072"/>
              <a:gd name="adj4" fmla="val 54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(5)</a:t>
            </a:r>
            <a:endParaRPr lang="es-B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AC59212-7B5E-4940-BA96-89713174B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3" y="3113089"/>
            <a:ext cx="8377646" cy="360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723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E77F69B-DA3B-481A-9FC3-3482EAFE3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282" y="843822"/>
            <a:ext cx="6887461" cy="56232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08AE4F7-7F2D-4A80-8BF7-56CC903C2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1287"/>
            <a:ext cx="7886700" cy="645068"/>
          </a:xfrm>
        </p:spPr>
        <p:txBody>
          <a:bodyPr>
            <a:noAutofit/>
          </a:bodyPr>
          <a:lstStyle/>
          <a:p>
            <a:pPr algn="ctr"/>
            <a:r>
              <a:rPr lang="es-MX" sz="2400" dirty="0"/>
              <a:t>Análisis Histórico (2014-2018) por Sistema (Diesel)</a:t>
            </a:r>
            <a:endParaRPr lang="es-BO" sz="2400" dirty="0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B15DA97A-F8D1-4317-BBFA-5520ABD6934B}"/>
              </a:ext>
            </a:extLst>
          </p:cNvPr>
          <p:cNvSpPr/>
          <p:nvPr/>
        </p:nvSpPr>
        <p:spPr>
          <a:xfrm>
            <a:off x="5311206" y="734717"/>
            <a:ext cx="3361509" cy="765334"/>
          </a:xfrm>
          <a:prstGeom prst="borderCallout1">
            <a:avLst>
              <a:gd name="adj1" fmla="val 18750"/>
              <a:gd name="adj2" fmla="val -8333"/>
              <a:gd name="adj3" fmla="val 206648"/>
              <a:gd name="adj4" fmla="val -5102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Muestra eficiencia de la Planta</a:t>
            </a:r>
          </a:p>
          <a:p>
            <a:pPr algn="ctr"/>
            <a:r>
              <a:rPr lang="es-MX" sz="1200" dirty="0"/>
              <a:t>(En el informe esta calculado solo con el año 2018)</a:t>
            </a:r>
          </a:p>
          <a:p>
            <a:pPr algn="ctr"/>
            <a:r>
              <a:rPr lang="es-MX" sz="1200" dirty="0"/>
              <a:t>Lo hemos calculado con datos 2017 y 2018, por eso es mayor</a:t>
            </a:r>
            <a:endParaRPr lang="es-BO" sz="1200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593B45F4-A642-4FA0-A528-FF36999A3E3D}"/>
              </a:ext>
            </a:extLst>
          </p:cNvPr>
          <p:cNvSpPr/>
          <p:nvPr/>
        </p:nvSpPr>
        <p:spPr>
          <a:xfrm>
            <a:off x="5311207" y="1538784"/>
            <a:ext cx="3361509" cy="861274"/>
          </a:xfrm>
          <a:prstGeom prst="borderCallout1">
            <a:avLst>
              <a:gd name="adj1" fmla="val 18750"/>
              <a:gd name="adj2" fmla="val -8333"/>
              <a:gd name="adj3" fmla="val 109464"/>
              <a:gd name="adj4" fmla="val -4377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/>
              <a:t>Muestra el crecimiento que posteriormente derivara en inversiones y mas combustible, en muchos casos este puede ser cero(0) o mínimo, aquí se decide si utilizamos ese valor o el promedio de los SA u otro criterio técnico</a:t>
            </a:r>
            <a:endParaRPr lang="es-BO" sz="1100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E633DBB1-84CB-4BDB-88D2-AE4AB7BB5844}"/>
              </a:ext>
            </a:extLst>
          </p:cNvPr>
          <p:cNvSpPr/>
          <p:nvPr/>
        </p:nvSpPr>
        <p:spPr>
          <a:xfrm>
            <a:off x="5311208" y="2522519"/>
            <a:ext cx="3361509" cy="476966"/>
          </a:xfrm>
          <a:prstGeom prst="borderCallout1">
            <a:avLst>
              <a:gd name="adj1" fmla="val 18750"/>
              <a:gd name="adj2" fmla="val -8333"/>
              <a:gd name="adj3" fmla="val 58110"/>
              <a:gd name="adj4" fmla="val -4869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Muestra las perdidas del Sistema (Energía generada y NO facturada)</a:t>
            </a:r>
            <a:endParaRPr lang="es-BO" sz="1400" dirty="0"/>
          </a:p>
        </p:txBody>
      </p:sp>
      <p:sp>
        <p:nvSpPr>
          <p:cNvPr id="10" name="Globo: línea 9">
            <a:extLst>
              <a:ext uri="{FF2B5EF4-FFF2-40B4-BE49-F238E27FC236}">
                <a16:creationId xmlns:a16="http://schemas.microsoft.com/office/drawing/2014/main" id="{69A80409-CE48-4CFC-9F8C-9460970569F3}"/>
              </a:ext>
            </a:extLst>
          </p:cNvPr>
          <p:cNvSpPr/>
          <p:nvPr/>
        </p:nvSpPr>
        <p:spPr>
          <a:xfrm>
            <a:off x="7576457" y="3174682"/>
            <a:ext cx="1393372" cy="811478"/>
          </a:xfrm>
          <a:prstGeom prst="borderCallout1">
            <a:avLst>
              <a:gd name="adj1" fmla="val 18750"/>
              <a:gd name="adj2" fmla="val -8333"/>
              <a:gd name="adj3" fmla="val 171932"/>
              <a:gd name="adj4" fmla="val -3645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Muestra que tan intensivo es el consumo eléctrico en el Sistema</a:t>
            </a:r>
            <a:endParaRPr lang="es-BO" sz="1200" dirty="0"/>
          </a:p>
        </p:txBody>
      </p:sp>
      <p:sp>
        <p:nvSpPr>
          <p:cNvPr id="11" name="Globo: línea 10">
            <a:extLst>
              <a:ext uri="{FF2B5EF4-FFF2-40B4-BE49-F238E27FC236}">
                <a16:creationId xmlns:a16="http://schemas.microsoft.com/office/drawing/2014/main" id="{C96CFB07-A353-4691-8975-DDBF7B6A000C}"/>
              </a:ext>
            </a:extLst>
          </p:cNvPr>
          <p:cNvSpPr/>
          <p:nvPr/>
        </p:nvSpPr>
        <p:spPr>
          <a:xfrm>
            <a:off x="7576457" y="4096998"/>
            <a:ext cx="1393372" cy="1067501"/>
          </a:xfrm>
          <a:prstGeom prst="borderCallout1">
            <a:avLst>
              <a:gd name="adj1" fmla="val 18750"/>
              <a:gd name="adj2" fmla="val -8333"/>
              <a:gd name="adj3" fmla="val 117151"/>
              <a:gd name="adj4" fmla="val -3708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Muestra el tiempo equivalente de uso de las instalaciones de generación (0,34 * 8760 = 2966 Horas/año)</a:t>
            </a:r>
            <a:endParaRPr lang="es-BO" sz="1200" dirty="0"/>
          </a:p>
        </p:txBody>
      </p:sp>
    </p:spTree>
    <p:extLst>
      <p:ext uri="{BB962C8B-B14F-4D97-AF65-F5344CB8AC3E}">
        <p14:creationId xmlns:p14="http://schemas.microsoft.com/office/powerpoint/2010/main" val="31276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FEF0D6-A22F-45CF-939B-632076C46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8703"/>
            <a:ext cx="7886700" cy="315911"/>
          </a:xfrm>
        </p:spPr>
        <p:txBody>
          <a:bodyPr>
            <a:noAutofit/>
          </a:bodyPr>
          <a:lstStyle/>
          <a:p>
            <a:pPr algn="ctr"/>
            <a:r>
              <a:rPr lang="es-MX" sz="3600" dirty="0"/>
              <a:t>Análisis Proyectado (Diesel)</a:t>
            </a:r>
            <a:endParaRPr lang="es-BO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925B57-8898-479F-A92F-085DAFD87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76094"/>
            <a:ext cx="7886700" cy="2436995"/>
          </a:xfrm>
        </p:spPr>
        <p:txBody>
          <a:bodyPr>
            <a:normAutofit fontScale="62500" lnSpcReduction="20000"/>
          </a:bodyPr>
          <a:lstStyle/>
          <a:p>
            <a:r>
              <a:rPr lang="es-BO" dirty="0"/>
              <a:t>Datos Proyectados (2019-2025)</a:t>
            </a:r>
          </a:p>
          <a:p>
            <a:pPr lvl="1"/>
            <a:r>
              <a:rPr lang="es-BO" dirty="0"/>
              <a:t>(1) Generación Total (</a:t>
            </a:r>
            <a:r>
              <a:rPr lang="es-BO" dirty="0" err="1"/>
              <a:t>MWh</a:t>
            </a:r>
            <a:r>
              <a:rPr lang="es-BO" dirty="0"/>
              <a:t>) = Generación </a:t>
            </a:r>
            <a:r>
              <a:rPr lang="es-BO" baseline="-25000" dirty="0"/>
              <a:t>año-1</a:t>
            </a:r>
            <a:r>
              <a:rPr lang="es-BO" dirty="0"/>
              <a:t> *(1+Tasa Crecimiento acumulativo anual)</a:t>
            </a:r>
          </a:p>
          <a:p>
            <a:pPr lvl="1"/>
            <a:r>
              <a:rPr lang="es-BO" dirty="0"/>
              <a:t>(2) Generación Energía Renovable (</a:t>
            </a:r>
            <a:r>
              <a:rPr lang="es-BO" dirty="0" err="1"/>
              <a:t>MWh</a:t>
            </a:r>
            <a:r>
              <a:rPr lang="es-BO" dirty="0"/>
              <a:t>)</a:t>
            </a:r>
          </a:p>
          <a:p>
            <a:pPr lvl="2"/>
            <a:r>
              <a:rPr lang="es-BO" dirty="0"/>
              <a:t>Podemos utilizar dos métodos:</a:t>
            </a:r>
          </a:p>
          <a:p>
            <a:pPr lvl="3"/>
            <a:r>
              <a:rPr lang="es-BO" dirty="0"/>
              <a:t>Método 1: Promedio 3 últimos años</a:t>
            </a:r>
          </a:p>
          <a:p>
            <a:pPr lvl="3"/>
            <a:r>
              <a:rPr lang="es-BO" dirty="0"/>
              <a:t>Método 2: Factor de Planta (Solar) * 8760</a:t>
            </a:r>
          </a:p>
          <a:p>
            <a:pPr lvl="1"/>
            <a:r>
              <a:rPr lang="es-BO" dirty="0"/>
              <a:t>(3) Generación Fósil (</a:t>
            </a:r>
            <a:r>
              <a:rPr lang="es-BO" dirty="0" err="1"/>
              <a:t>MWh</a:t>
            </a:r>
            <a:r>
              <a:rPr lang="es-BO" dirty="0"/>
              <a:t>) = Generación Total – Generación Energía Renovable</a:t>
            </a:r>
          </a:p>
          <a:p>
            <a:pPr lvl="1"/>
            <a:r>
              <a:rPr lang="es-BO" dirty="0"/>
              <a:t>(4) Combustible Fósil (Miles de Litros) = Generación Fósil (</a:t>
            </a:r>
            <a:r>
              <a:rPr lang="es-BO" dirty="0" err="1"/>
              <a:t>MWh</a:t>
            </a:r>
            <a:r>
              <a:rPr lang="es-BO" dirty="0"/>
              <a:t>) * Consumo Especifico (litros/kWh)</a:t>
            </a:r>
          </a:p>
          <a:p>
            <a:pPr lvl="1"/>
            <a:r>
              <a:rPr lang="es-BO" dirty="0"/>
              <a:t>(5) Energía Vendida (</a:t>
            </a:r>
            <a:r>
              <a:rPr lang="es-BO" dirty="0" err="1"/>
              <a:t>MWh</a:t>
            </a:r>
            <a:r>
              <a:rPr lang="es-BO" dirty="0"/>
              <a:t>) = Generación Total (</a:t>
            </a:r>
            <a:r>
              <a:rPr lang="es-BO" dirty="0" err="1"/>
              <a:t>MWh</a:t>
            </a:r>
            <a:r>
              <a:rPr lang="es-BO" dirty="0"/>
              <a:t>) * Factor (</a:t>
            </a:r>
            <a:r>
              <a:rPr lang="es-BO" dirty="0">
                <a:latin typeface="Calibri" panose="020F0502020204030204" pitchFamily="34" charset="0"/>
                <a:cs typeface="Calibri" panose="020F0502020204030204" pitchFamily="34" charset="0"/>
              </a:rPr>
              <a:t>Ʃ </a:t>
            </a:r>
            <a:r>
              <a:rPr lang="es-BO" dirty="0"/>
              <a:t>Energía Vendida / </a:t>
            </a:r>
            <a:r>
              <a:rPr lang="es-BO" dirty="0">
                <a:latin typeface="Calibri" panose="020F0502020204030204" pitchFamily="34" charset="0"/>
                <a:cs typeface="Calibri" panose="020F0502020204030204" pitchFamily="34" charset="0"/>
              </a:rPr>
              <a:t>Ʃ </a:t>
            </a:r>
            <a:r>
              <a:rPr lang="es-BO" dirty="0"/>
              <a:t>Generación Total - Bruta)) </a:t>
            </a:r>
          </a:p>
          <a:p>
            <a:endParaRPr lang="es-BO" dirty="0"/>
          </a:p>
        </p:txBody>
      </p:sp>
      <p:sp>
        <p:nvSpPr>
          <p:cNvPr id="5" name="Globo: línea 4">
            <a:extLst>
              <a:ext uri="{FF2B5EF4-FFF2-40B4-BE49-F238E27FC236}">
                <a16:creationId xmlns:a16="http://schemas.microsoft.com/office/drawing/2014/main" id="{E15C2B6B-C86B-408A-8211-3A3A4A5B015E}"/>
              </a:ext>
            </a:extLst>
          </p:cNvPr>
          <p:cNvSpPr/>
          <p:nvPr/>
        </p:nvSpPr>
        <p:spPr>
          <a:xfrm>
            <a:off x="4119161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756310"/>
              <a:gd name="adj4" fmla="val 2429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(1)</a:t>
            </a:r>
            <a:endParaRPr lang="es-BO" dirty="0"/>
          </a:p>
        </p:txBody>
      </p:sp>
      <p:sp>
        <p:nvSpPr>
          <p:cNvPr id="6" name="Globo: línea 5">
            <a:extLst>
              <a:ext uri="{FF2B5EF4-FFF2-40B4-BE49-F238E27FC236}">
                <a16:creationId xmlns:a16="http://schemas.microsoft.com/office/drawing/2014/main" id="{61E2631C-1993-4E8F-A0CA-7528D76652E4}"/>
              </a:ext>
            </a:extLst>
          </p:cNvPr>
          <p:cNvSpPr/>
          <p:nvPr/>
        </p:nvSpPr>
        <p:spPr>
          <a:xfrm>
            <a:off x="5090161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828691"/>
              <a:gd name="adj4" fmla="val 17147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(2)</a:t>
            </a:r>
            <a:endParaRPr lang="es-BO" dirty="0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FC9052D5-23A6-4A77-9EA2-F828C398D114}"/>
              </a:ext>
            </a:extLst>
          </p:cNvPr>
          <p:cNvSpPr/>
          <p:nvPr/>
        </p:nvSpPr>
        <p:spPr>
          <a:xfrm>
            <a:off x="6096000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885834"/>
              <a:gd name="adj4" fmla="val 1529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(3)</a:t>
            </a:r>
            <a:endParaRPr lang="es-BO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FDA98C4F-74CE-43B8-8C02-10C0D26A8095}"/>
              </a:ext>
            </a:extLst>
          </p:cNvPr>
          <p:cNvSpPr/>
          <p:nvPr/>
        </p:nvSpPr>
        <p:spPr>
          <a:xfrm>
            <a:off x="7040875" y="3429000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942976"/>
              <a:gd name="adj4" fmla="val 144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(4)</a:t>
            </a:r>
            <a:endParaRPr lang="es-BO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1B47CFAA-9A11-4009-8CC7-7894C176DD00}"/>
              </a:ext>
            </a:extLst>
          </p:cNvPr>
          <p:cNvSpPr/>
          <p:nvPr/>
        </p:nvSpPr>
        <p:spPr>
          <a:xfrm>
            <a:off x="8064137" y="3418114"/>
            <a:ext cx="609600" cy="228600"/>
          </a:xfrm>
          <a:prstGeom prst="borderCallout1">
            <a:avLst>
              <a:gd name="adj1" fmla="val 18750"/>
              <a:gd name="adj2" fmla="val -8333"/>
              <a:gd name="adj3" fmla="val 981072"/>
              <a:gd name="adj4" fmla="val 54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(5)</a:t>
            </a:r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BD19047-385E-416D-B42D-AFEBB0EA8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079509"/>
            <a:ext cx="8045087" cy="363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143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0856D4-9D47-4814-ABB2-31CDA131F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92817"/>
          </a:xfrm>
        </p:spPr>
        <p:txBody>
          <a:bodyPr>
            <a:normAutofit fontScale="90000"/>
          </a:bodyPr>
          <a:lstStyle/>
          <a:p>
            <a:r>
              <a:rPr lang="es-MX" sz="4000" dirty="0"/>
              <a:t>Análisis Comparativo (Ficha Técnica)</a:t>
            </a:r>
            <a:endParaRPr lang="es-BO" sz="4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87141AD-83D1-45F5-B469-A47500454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109577"/>
            <a:ext cx="7886700" cy="3445005"/>
          </a:xfrm>
          <a:prstGeom prst="rect">
            <a:avLst/>
          </a:prstGeom>
        </p:spPr>
      </p:pic>
      <p:sp>
        <p:nvSpPr>
          <p:cNvPr id="6" name="Globo: línea 5">
            <a:extLst>
              <a:ext uri="{FF2B5EF4-FFF2-40B4-BE49-F238E27FC236}">
                <a16:creationId xmlns:a16="http://schemas.microsoft.com/office/drawing/2014/main" id="{0C9E22CB-54EA-4DA8-84F1-8D54BDBC47B0}"/>
              </a:ext>
            </a:extLst>
          </p:cNvPr>
          <p:cNvSpPr/>
          <p:nvPr/>
        </p:nvSpPr>
        <p:spPr>
          <a:xfrm>
            <a:off x="748937" y="4723635"/>
            <a:ext cx="2586446" cy="548640"/>
          </a:xfrm>
          <a:prstGeom prst="borderCallout1">
            <a:avLst>
              <a:gd name="adj1" fmla="val 18750"/>
              <a:gd name="adj2" fmla="val -8333"/>
              <a:gd name="adj3" fmla="val -341860"/>
              <a:gd name="adj4" fmla="val 1246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Consumo especifico de Gas (Todos en el rango)</a:t>
            </a:r>
            <a:endParaRPr lang="es-BO" sz="1400" dirty="0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882EBC6B-0D79-4043-BD2E-83B86809914A}"/>
              </a:ext>
            </a:extLst>
          </p:cNvPr>
          <p:cNvSpPr/>
          <p:nvPr/>
        </p:nvSpPr>
        <p:spPr>
          <a:xfrm>
            <a:off x="3509554" y="4723635"/>
            <a:ext cx="2586446" cy="548640"/>
          </a:xfrm>
          <a:prstGeom prst="borderCallout1">
            <a:avLst>
              <a:gd name="adj1" fmla="val 18750"/>
              <a:gd name="adj2" fmla="val -8333"/>
              <a:gd name="adj3" fmla="val -305353"/>
              <a:gd name="adj4" fmla="val 15998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Consumo especifico de Diesel (</a:t>
            </a:r>
            <a:r>
              <a:rPr lang="es-MX" sz="1400" dirty="0" err="1"/>
              <a:t>Huacaraje</a:t>
            </a:r>
            <a:r>
              <a:rPr lang="es-MX" sz="1400" dirty="0"/>
              <a:t> es menos eficiente)</a:t>
            </a:r>
            <a:endParaRPr lang="es-BO" sz="1400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C0DD29A4-20C7-4430-87AE-AA56D01BEBF8}"/>
              </a:ext>
            </a:extLst>
          </p:cNvPr>
          <p:cNvSpPr/>
          <p:nvPr/>
        </p:nvSpPr>
        <p:spPr>
          <a:xfrm>
            <a:off x="6270171" y="4723635"/>
            <a:ext cx="2586446" cy="548640"/>
          </a:xfrm>
          <a:prstGeom prst="borderCallout1">
            <a:avLst>
              <a:gd name="adj1" fmla="val 18750"/>
              <a:gd name="adj2" fmla="val -8333"/>
              <a:gd name="adj3" fmla="val -208528"/>
              <a:gd name="adj4" fmla="val 4819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Solo Cobija tiene presencia de Energía Renovable relevante)</a:t>
            </a:r>
            <a:endParaRPr lang="es-BO" sz="1400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77C2D2B3-224B-4CBC-BEFB-CA0251CFAFDB}"/>
              </a:ext>
            </a:extLst>
          </p:cNvPr>
          <p:cNvSpPr/>
          <p:nvPr/>
        </p:nvSpPr>
        <p:spPr>
          <a:xfrm>
            <a:off x="748937" y="5668514"/>
            <a:ext cx="2586446" cy="824359"/>
          </a:xfrm>
          <a:prstGeom prst="borderCallout1">
            <a:avLst>
              <a:gd name="adj1" fmla="val 18750"/>
              <a:gd name="adj2" fmla="val -8333"/>
              <a:gd name="adj3" fmla="val -210806"/>
              <a:gd name="adj4" fmla="val 15796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Cobija y Las Misiones con tasas de crecimiento en el promedio.</a:t>
            </a:r>
          </a:p>
          <a:p>
            <a:pPr algn="ctr"/>
            <a:r>
              <a:rPr lang="es-MX" sz="1400" dirty="0"/>
              <a:t>German Busch y </a:t>
            </a:r>
            <a:r>
              <a:rPr lang="es-MX" sz="1400" dirty="0" err="1"/>
              <a:t>Huacaraje</a:t>
            </a:r>
            <a:r>
              <a:rPr lang="es-MX" sz="1400" dirty="0"/>
              <a:t> muy por abajo</a:t>
            </a:r>
            <a:endParaRPr lang="es-BO" sz="1400" dirty="0"/>
          </a:p>
        </p:txBody>
      </p:sp>
      <p:sp>
        <p:nvSpPr>
          <p:cNvPr id="10" name="Globo: línea 9">
            <a:extLst>
              <a:ext uri="{FF2B5EF4-FFF2-40B4-BE49-F238E27FC236}">
                <a16:creationId xmlns:a16="http://schemas.microsoft.com/office/drawing/2014/main" id="{C89F1944-B15A-4CB4-842F-4A0F6150EEAD}"/>
              </a:ext>
            </a:extLst>
          </p:cNvPr>
          <p:cNvSpPr/>
          <p:nvPr/>
        </p:nvSpPr>
        <p:spPr>
          <a:xfrm>
            <a:off x="3509554" y="5668514"/>
            <a:ext cx="2586446" cy="824359"/>
          </a:xfrm>
          <a:prstGeom prst="borderCallout1">
            <a:avLst>
              <a:gd name="adj1" fmla="val 18750"/>
              <a:gd name="adj2" fmla="val -8333"/>
              <a:gd name="adj3" fmla="val -177001"/>
              <a:gd name="adj4" fmla="val 650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Las perdidas de energía (Energía vendida/Generación total), en Cobija y Las Misiones fuera del promedio</a:t>
            </a:r>
            <a:endParaRPr lang="es-BO" sz="1400" dirty="0"/>
          </a:p>
        </p:txBody>
      </p:sp>
      <p:sp>
        <p:nvSpPr>
          <p:cNvPr id="11" name="Globo: línea 10">
            <a:extLst>
              <a:ext uri="{FF2B5EF4-FFF2-40B4-BE49-F238E27FC236}">
                <a16:creationId xmlns:a16="http://schemas.microsoft.com/office/drawing/2014/main" id="{4DEF59C7-B927-4A5F-A138-4ED38011714D}"/>
              </a:ext>
            </a:extLst>
          </p:cNvPr>
          <p:cNvSpPr/>
          <p:nvPr/>
        </p:nvSpPr>
        <p:spPr>
          <a:xfrm>
            <a:off x="6270171" y="5668514"/>
            <a:ext cx="2586446" cy="824359"/>
          </a:xfrm>
          <a:prstGeom prst="borderCallout1">
            <a:avLst>
              <a:gd name="adj1" fmla="val 18750"/>
              <a:gd name="adj2" fmla="val -8333"/>
              <a:gd name="adj3" fmla="val -150591"/>
              <a:gd name="adj4" fmla="val -4001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El consumo de Diesel en Sistemas que cuentan con gas debe ser evitado.</a:t>
            </a:r>
            <a:endParaRPr lang="es-BO" sz="1400" dirty="0"/>
          </a:p>
        </p:txBody>
      </p:sp>
    </p:spTree>
    <p:extLst>
      <p:ext uri="{BB962C8B-B14F-4D97-AF65-F5344CB8AC3E}">
        <p14:creationId xmlns:p14="http://schemas.microsoft.com/office/powerpoint/2010/main" val="2000341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06A9F-5C81-4A48-B92A-341376D83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600810"/>
            <a:ext cx="7886700" cy="769619"/>
          </a:xfrm>
        </p:spPr>
        <p:txBody>
          <a:bodyPr/>
          <a:lstStyle/>
          <a:p>
            <a:pPr algn="ctr"/>
            <a:r>
              <a:rPr lang="es-BO" dirty="0"/>
              <a:t>Objetivo y Alcance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935DC0-AC27-485D-B1EB-3FB88AA66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662037"/>
            <a:ext cx="7409359" cy="4595153"/>
          </a:xfrm>
        </p:spPr>
        <p:txBody>
          <a:bodyPr>
            <a:normAutofit/>
          </a:bodyPr>
          <a:lstStyle/>
          <a:p>
            <a:r>
              <a:rPr lang="es-BO" dirty="0"/>
              <a:t>Características de un Sistema Aislado (SA)</a:t>
            </a:r>
          </a:p>
          <a:p>
            <a:pPr lvl="1"/>
            <a:r>
              <a:rPr lang="es-BO" dirty="0"/>
              <a:t>Clasificación por potencia instalada (&gt; o &lt; a 15 MW)</a:t>
            </a:r>
          </a:p>
          <a:p>
            <a:pPr lvl="1"/>
            <a:r>
              <a:rPr lang="es-BO" dirty="0"/>
              <a:t>Clasificación por combustible fósil utilizado (Diesel; Gas</a:t>
            </a:r>
          </a:p>
          <a:p>
            <a:pPr lvl="1"/>
            <a:r>
              <a:rPr lang="es-BO" dirty="0"/>
              <a:t>Clasificación por Tecnología de generación (Motores Reciprocantes y Fotovoltaicos)</a:t>
            </a:r>
          </a:p>
          <a:p>
            <a:r>
              <a:rPr lang="es-BO" dirty="0"/>
              <a:t>Principales Variables</a:t>
            </a:r>
          </a:p>
          <a:p>
            <a:pPr lvl="1"/>
            <a:r>
              <a:rPr lang="es-BO" dirty="0"/>
              <a:t>Cantidad de Clientes/Usuarios</a:t>
            </a:r>
          </a:p>
          <a:p>
            <a:pPr lvl="1"/>
            <a:r>
              <a:rPr lang="es-BO" dirty="0"/>
              <a:t>Consumo anual/mensual por cliente/usuario</a:t>
            </a:r>
          </a:p>
          <a:p>
            <a:pPr lvl="1"/>
            <a:r>
              <a:rPr lang="es-BO" dirty="0"/>
              <a:t>Demanda máxima (MW o kW)</a:t>
            </a:r>
          </a:p>
          <a:p>
            <a:r>
              <a:rPr lang="es-BO" dirty="0"/>
              <a:t>Comparación entre SA</a:t>
            </a:r>
          </a:p>
        </p:txBody>
      </p:sp>
    </p:spTree>
    <p:extLst>
      <p:ext uri="{BB962C8B-B14F-4D97-AF65-F5344CB8AC3E}">
        <p14:creationId xmlns:p14="http://schemas.microsoft.com/office/powerpoint/2010/main" val="1078490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85493-F0DE-4A97-9197-EFD4AEB5B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09937"/>
          </a:xfrm>
        </p:spPr>
        <p:txBody>
          <a:bodyPr>
            <a:normAutofit fontScale="90000"/>
          </a:bodyPr>
          <a:lstStyle/>
          <a:p>
            <a:r>
              <a:rPr lang="es-MX" dirty="0"/>
              <a:t>Análisis Comparativo</a:t>
            </a:r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33A51AC-3A9B-4689-8309-1BD828EDF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992777"/>
            <a:ext cx="7886700" cy="3431373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EBEDF7-44B9-4BA8-A93E-D3703CB810F4}"/>
              </a:ext>
            </a:extLst>
          </p:cNvPr>
          <p:cNvSpPr/>
          <p:nvPr/>
        </p:nvSpPr>
        <p:spPr>
          <a:xfrm>
            <a:off x="6783977" y="1166949"/>
            <a:ext cx="592183" cy="2481942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E938B88B-5B07-472C-AE59-D22FA28D9382}"/>
              </a:ext>
            </a:extLst>
          </p:cNvPr>
          <p:cNvSpPr/>
          <p:nvPr/>
        </p:nvSpPr>
        <p:spPr>
          <a:xfrm>
            <a:off x="3265714" y="1166949"/>
            <a:ext cx="3204755" cy="2481942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7AEF514A-B47F-4044-8730-E65CB662D116}"/>
              </a:ext>
            </a:extLst>
          </p:cNvPr>
          <p:cNvSpPr/>
          <p:nvPr/>
        </p:nvSpPr>
        <p:spPr>
          <a:xfrm>
            <a:off x="722811" y="4502331"/>
            <a:ext cx="1637212" cy="522515"/>
          </a:xfrm>
          <a:prstGeom prst="borderCallout1">
            <a:avLst>
              <a:gd name="adj1" fmla="val 18750"/>
              <a:gd name="adj2" fmla="val -8333"/>
              <a:gd name="adj3" fmla="val -300833"/>
              <a:gd name="adj4" fmla="val 30847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Intensivo en consumo eléctrico</a:t>
            </a:r>
            <a:endParaRPr lang="es-BO" sz="1400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C86CDD5D-7867-41AC-AA23-0817F7F82D38}"/>
              </a:ext>
            </a:extLst>
          </p:cNvPr>
          <p:cNvSpPr/>
          <p:nvPr/>
        </p:nvSpPr>
        <p:spPr>
          <a:xfrm>
            <a:off x="2512423" y="4502331"/>
            <a:ext cx="1637212" cy="522515"/>
          </a:xfrm>
          <a:prstGeom prst="borderCallout1">
            <a:avLst>
              <a:gd name="adj1" fmla="val 18750"/>
              <a:gd name="adj2" fmla="val -8333"/>
              <a:gd name="adj3" fmla="val -302500"/>
              <a:gd name="adj4" fmla="val 2701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En los sistemas menores (pequeños el consumo es menor)</a:t>
            </a:r>
            <a:endParaRPr lang="es-BO" sz="1200" dirty="0"/>
          </a:p>
        </p:txBody>
      </p:sp>
      <p:sp>
        <p:nvSpPr>
          <p:cNvPr id="9" name="Globo: línea 8">
            <a:extLst>
              <a:ext uri="{FF2B5EF4-FFF2-40B4-BE49-F238E27FC236}">
                <a16:creationId xmlns:a16="http://schemas.microsoft.com/office/drawing/2014/main" id="{89CB53AF-8F8B-420B-8078-A359CBEDB04F}"/>
              </a:ext>
            </a:extLst>
          </p:cNvPr>
          <p:cNvSpPr/>
          <p:nvPr/>
        </p:nvSpPr>
        <p:spPr>
          <a:xfrm>
            <a:off x="4302035" y="4502526"/>
            <a:ext cx="1637212" cy="522515"/>
          </a:xfrm>
          <a:prstGeom prst="borderCallout1">
            <a:avLst>
              <a:gd name="adj1" fmla="val 18750"/>
              <a:gd name="adj2" fmla="val -8333"/>
              <a:gd name="adj3" fmla="val -177500"/>
              <a:gd name="adj4" fmla="val 15581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Factor de Planta bajo.</a:t>
            </a:r>
          </a:p>
          <a:p>
            <a:pPr algn="ctr"/>
            <a:r>
              <a:rPr lang="es-MX" sz="1200" dirty="0"/>
              <a:t>Por la baja demanda</a:t>
            </a:r>
            <a:endParaRPr lang="es-BO" sz="1200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D87B6230-5444-4549-B71D-5C7EFBB3DE6C}"/>
              </a:ext>
            </a:extLst>
          </p:cNvPr>
          <p:cNvSpPr/>
          <p:nvPr/>
        </p:nvSpPr>
        <p:spPr>
          <a:xfrm>
            <a:off x="809897" y="5216434"/>
            <a:ext cx="7968343" cy="84473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Mientras mas pequeño el sistema aislado, el suministro eléctrico es mas costoso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39691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CDB1CB-29B5-4C4B-AD6C-08DB72163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36063"/>
          </a:xfrm>
        </p:spPr>
        <p:txBody>
          <a:bodyPr>
            <a:normAutofit fontScale="90000"/>
          </a:bodyPr>
          <a:lstStyle/>
          <a:p>
            <a:r>
              <a:rPr lang="es-MX" dirty="0"/>
              <a:t>Análisis paso a paso</a:t>
            </a:r>
            <a:endParaRPr lang="es-BO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2BC0A3CD-D39B-406B-A97D-AF0F0903D598}"/>
              </a:ext>
            </a:extLst>
          </p:cNvPr>
          <p:cNvSpPr/>
          <p:nvPr/>
        </p:nvSpPr>
        <p:spPr>
          <a:xfrm>
            <a:off x="628650" y="879566"/>
            <a:ext cx="7886700" cy="6183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Paso 1: Cargamos Datos históricos conocidos</a:t>
            </a:r>
          </a:p>
          <a:p>
            <a:pPr algn="ctr"/>
            <a:r>
              <a:rPr lang="es-BO" sz="1400" dirty="0"/>
              <a:t>Generación Energía Renovable; Generación Fósil; Combustible Fósil; Energía Vendida; Cantidad de Usuarios; Demanda Máxima; Potencia Instalada; Potencia Efectiva a Temperatura Media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7C9EC26-A320-40AD-B5CE-74E7BFE08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645919"/>
            <a:ext cx="7886700" cy="204651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2DE7F99-7C93-4D0E-BBE6-2DE73383A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4602602"/>
            <a:ext cx="7886700" cy="2046516"/>
          </a:xfrm>
          <a:prstGeom prst="rect">
            <a:avLst/>
          </a:prstGeom>
        </p:spPr>
      </p:pic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4A5B9E4E-CE7D-437C-85A7-1453627CA365}"/>
              </a:ext>
            </a:extLst>
          </p:cNvPr>
          <p:cNvSpPr/>
          <p:nvPr/>
        </p:nvSpPr>
        <p:spPr>
          <a:xfrm>
            <a:off x="766354" y="3814354"/>
            <a:ext cx="4075612" cy="609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Paso 2: Calculo de Consumo Especifico</a:t>
            </a:r>
          </a:p>
          <a:p>
            <a:pPr algn="ctr"/>
            <a:r>
              <a:rPr lang="es-MX" dirty="0"/>
              <a:t>(Combustible Fósil)  /  (Generación Fósil)</a:t>
            </a:r>
            <a:endParaRPr lang="es-BO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76C9062B-E419-4B10-9D62-B113D3A118E1}"/>
              </a:ext>
            </a:extLst>
          </p:cNvPr>
          <p:cNvSpPr/>
          <p:nvPr/>
        </p:nvSpPr>
        <p:spPr>
          <a:xfrm>
            <a:off x="6209211" y="6339840"/>
            <a:ext cx="2306139" cy="15303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82378E66-CBC1-4656-B0D3-7BE90BFD78CA}"/>
              </a:ext>
            </a:extLst>
          </p:cNvPr>
          <p:cNvSpPr/>
          <p:nvPr/>
        </p:nvSpPr>
        <p:spPr>
          <a:xfrm>
            <a:off x="6209211" y="6496084"/>
            <a:ext cx="2306139" cy="15303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8C24688-18A6-426F-919A-F32929913E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5471283"/>
            <a:ext cx="4044582" cy="309154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75A238E1-5CB6-4E28-B106-EAA6E7CB55D6}"/>
              </a:ext>
            </a:extLst>
          </p:cNvPr>
          <p:cNvCxnSpPr>
            <a:stCxn id="10" idx="2"/>
          </p:cNvCxnSpPr>
          <p:nvPr/>
        </p:nvCxnSpPr>
        <p:spPr>
          <a:xfrm flipH="1">
            <a:off x="6276513" y="5780437"/>
            <a:ext cx="317778" cy="5594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461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DFC9EA-8825-4555-A200-E82BC361C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22641"/>
          </a:xfrm>
        </p:spPr>
        <p:txBody>
          <a:bodyPr>
            <a:normAutofit fontScale="90000"/>
          </a:bodyPr>
          <a:lstStyle/>
          <a:p>
            <a:r>
              <a:rPr lang="es-MX" dirty="0"/>
              <a:t>Análisis Paso a Paso</a:t>
            </a:r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2C94C52-C333-4BBF-9D7D-1D8994835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38" y="1764296"/>
            <a:ext cx="6180523" cy="821700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15F04124-B9B9-466D-9217-FC7C37639D36}"/>
              </a:ext>
            </a:extLst>
          </p:cNvPr>
          <p:cNvSpPr/>
          <p:nvPr/>
        </p:nvSpPr>
        <p:spPr>
          <a:xfrm>
            <a:off x="628650" y="887767"/>
            <a:ext cx="7761580" cy="5948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Paso 3: Calculamos la generación total del SA = Generación Fósil + Generación Renovable</a:t>
            </a:r>
            <a:endParaRPr lang="es-BO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CD14FF5E-BD7B-47CF-8CE2-16EBEC49F9CD}"/>
              </a:ext>
            </a:extLst>
          </p:cNvPr>
          <p:cNvSpPr/>
          <p:nvPr/>
        </p:nvSpPr>
        <p:spPr>
          <a:xfrm>
            <a:off x="628650" y="2722944"/>
            <a:ext cx="7761580" cy="6852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Paso 4: Calculamos la tasa de crecimiento (i) del SA</a:t>
            </a:r>
          </a:p>
          <a:p>
            <a:pPr algn="ctr"/>
            <a:r>
              <a:rPr lang="es-MX" dirty="0"/>
              <a:t>DONDE: C = Año 0 = 39.754 (2014); F = Año 4 = 54.122 (2018); </a:t>
            </a:r>
            <a:r>
              <a:rPr lang="es-BO" dirty="0"/>
              <a:t> n = 4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13E4D6B-4127-4545-A6C2-41568AF46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69" y="3587532"/>
            <a:ext cx="7636461" cy="2841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0C66FB3-9E09-45C8-94B7-636760891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229" y="5008182"/>
            <a:ext cx="3379388" cy="2475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Globo: línea 9">
            <a:extLst>
              <a:ext uri="{FF2B5EF4-FFF2-40B4-BE49-F238E27FC236}">
                <a16:creationId xmlns:a16="http://schemas.microsoft.com/office/drawing/2014/main" id="{8C758AC3-C40A-445F-91E2-618B37A155DD}"/>
              </a:ext>
            </a:extLst>
          </p:cNvPr>
          <p:cNvSpPr/>
          <p:nvPr/>
        </p:nvSpPr>
        <p:spPr>
          <a:xfrm>
            <a:off x="6174377" y="3835033"/>
            <a:ext cx="1907240" cy="893722"/>
          </a:xfrm>
          <a:prstGeom prst="borderCallout1">
            <a:avLst>
              <a:gd name="adj1" fmla="val 18750"/>
              <a:gd name="adj2" fmla="val -8333"/>
              <a:gd name="adj3" fmla="val 143455"/>
              <a:gd name="adj4" fmla="val -9221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Si el valor es inconsistente (muy alto o muy bajo), se utiliza la tasa de crecimiento promedio de los SA</a:t>
            </a:r>
            <a:endParaRPr lang="es-BO" sz="1200" dirty="0"/>
          </a:p>
        </p:txBody>
      </p:sp>
    </p:spTree>
    <p:extLst>
      <p:ext uri="{BB962C8B-B14F-4D97-AF65-F5344CB8AC3E}">
        <p14:creationId xmlns:p14="http://schemas.microsoft.com/office/powerpoint/2010/main" val="1792679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B1AF84-6903-441F-A079-65CE35CB4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44771"/>
          </a:xfrm>
        </p:spPr>
        <p:txBody>
          <a:bodyPr>
            <a:normAutofit fontScale="90000"/>
          </a:bodyPr>
          <a:lstStyle/>
          <a:p>
            <a:r>
              <a:rPr lang="es-MX" dirty="0"/>
              <a:t>Análisis paso a paso</a:t>
            </a:r>
            <a:endParaRPr lang="es-BO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AFBAE8EF-F676-45C3-82C3-4A28BC26D4F3}"/>
              </a:ext>
            </a:extLst>
          </p:cNvPr>
          <p:cNvSpPr/>
          <p:nvPr/>
        </p:nvSpPr>
        <p:spPr>
          <a:xfrm>
            <a:off x="628650" y="887767"/>
            <a:ext cx="7886700" cy="5948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Paso 5: Calculamos el factor de perdidas del SA</a:t>
            </a:r>
          </a:p>
          <a:p>
            <a:pPr algn="ctr"/>
            <a:r>
              <a:rPr lang="es-BO" dirty="0"/>
              <a:t>Factor = Ʃ(Energía Vendida)/Ʃ(Generación Total - Bruta)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F7986AC-F64C-4DDE-B27C-BBB5F5F2B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644888"/>
            <a:ext cx="7886700" cy="2448141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74B8D0B-C1EB-4CD3-A3C5-4BE0FD93C2A4}"/>
              </a:ext>
            </a:extLst>
          </p:cNvPr>
          <p:cNvSpPr/>
          <p:nvPr/>
        </p:nvSpPr>
        <p:spPr>
          <a:xfrm>
            <a:off x="4676503" y="3936274"/>
            <a:ext cx="3838847" cy="15675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F7CE1557-84C3-41CA-BE11-5CAA96926E0D}"/>
              </a:ext>
            </a:extLst>
          </p:cNvPr>
          <p:cNvSpPr/>
          <p:nvPr/>
        </p:nvSpPr>
        <p:spPr>
          <a:xfrm>
            <a:off x="4676502" y="3350622"/>
            <a:ext cx="3838847" cy="156755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0A22C9A4-809C-490A-8313-65B3C38675C7}"/>
              </a:ext>
            </a:extLst>
          </p:cNvPr>
          <p:cNvCxnSpPr/>
          <p:nvPr/>
        </p:nvCxnSpPr>
        <p:spPr>
          <a:xfrm flipH="1">
            <a:off x="6313714" y="1410789"/>
            <a:ext cx="87086" cy="1939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D2B428E5-A671-4D6B-B135-1D5FE862E0FF}"/>
              </a:ext>
            </a:extLst>
          </p:cNvPr>
          <p:cNvSpPr/>
          <p:nvPr/>
        </p:nvSpPr>
        <p:spPr>
          <a:xfrm>
            <a:off x="628649" y="4185063"/>
            <a:ext cx="7886700" cy="2974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Paso 6: Calculamos consumo por usuario del SA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36DE91A-D25C-42EF-9C19-03EA84453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112" y="5056356"/>
            <a:ext cx="7035451" cy="1456945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5740D241-4A83-4A63-8938-36341AE4A247}"/>
              </a:ext>
            </a:extLst>
          </p:cNvPr>
          <p:cNvSpPr/>
          <p:nvPr/>
        </p:nvSpPr>
        <p:spPr>
          <a:xfrm>
            <a:off x="628650" y="4574499"/>
            <a:ext cx="7886700" cy="400110"/>
          </a:xfrm>
          <a:prstGeom prst="rect">
            <a:avLst/>
          </a:prstGeom>
          <a:ln w="222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BO" sz="2000" dirty="0">
                <a:solidFill>
                  <a:srgbClr val="000000"/>
                </a:solidFill>
                <a:latin typeface="Calibri" panose="020F0502020204030204" pitchFamily="34" charset="0"/>
              </a:rPr>
              <a:t>(***)  ( ( Energía Vendida </a:t>
            </a:r>
            <a:r>
              <a:rPr lang="es-BO" sz="20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año i </a:t>
            </a:r>
            <a:r>
              <a:rPr lang="es-BO" sz="2000" dirty="0">
                <a:solidFill>
                  <a:srgbClr val="000000"/>
                </a:solidFill>
                <a:latin typeface="Calibri" panose="020F0502020204030204" pitchFamily="34" charset="0"/>
              </a:rPr>
              <a:t>* 1000)</a:t>
            </a:r>
            <a:r>
              <a:rPr lang="es-BO" sz="20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BO" sz="2000" dirty="0">
                <a:solidFill>
                  <a:srgbClr val="000000"/>
                </a:solidFill>
                <a:latin typeface="Calibri" panose="020F0502020204030204" pitchFamily="34" charset="0"/>
              </a:rPr>
              <a:t>/ Cantidad Usuarios </a:t>
            </a:r>
            <a:r>
              <a:rPr lang="es-BO" sz="20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año i) </a:t>
            </a:r>
            <a:r>
              <a:rPr lang="es-BO" sz="2000" dirty="0">
                <a:solidFill>
                  <a:srgbClr val="000000"/>
                </a:solidFill>
                <a:latin typeface="Calibri" panose="020F0502020204030204" pitchFamily="34" charset="0"/>
              </a:rPr>
              <a:t>/12</a:t>
            </a:r>
            <a:r>
              <a:rPr lang="es-BO" sz="2000" dirty="0"/>
              <a:t> 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EC9EE10B-3CDB-4B44-AF02-87AEA3542D40}"/>
              </a:ext>
            </a:extLst>
          </p:cNvPr>
          <p:cNvSpPr/>
          <p:nvPr/>
        </p:nvSpPr>
        <p:spPr>
          <a:xfrm flipV="1">
            <a:off x="3823062" y="5987650"/>
            <a:ext cx="853440" cy="14640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17B98A4E-C01B-40FB-A29E-95B7F261FBB3}"/>
              </a:ext>
            </a:extLst>
          </p:cNvPr>
          <p:cNvSpPr/>
          <p:nvPr/>
        </p:nvSpPr>
        <p:spPr>
          <a:xfrm flipV="1">
            <a:off x="3823062" y="6168564"/>
            <a:ext cx="853440" cy="146403"/>
          </a:xfrm>
          <a:prstGeom prst="round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4FD68282-EE73-4D2B-ADDA-47ED6C241251}"/>
              </a:ext>
            </a:extLst>
          </p:cNvPr>
          <p:cNvCxnSpPr>
            <a:cxnSpLocks/>
          </p:cNvCxnSpPr>
          <p:nvPr/>
        </p:nvCxnSpPr>
        <p:spPr>
          <a:xfrm>
            <a:off x="1754777" y="4774554"/>
            <a:ext cx="2068285" cy="1359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118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1DAAF6-2AC6-47AD-AB0E-2AD5B9182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53480"/>
          </a:xfrm>
        </p:spPr>
        <p:txBody>
          <a:bodyPr>
            <a:normAutofit fontScale="90000"/>
          </a:bodyPr>
          <a:lstStyle/>
          <a:p>
            <a:r>
              <a:rPr lang="es-MX" dirty="0"/>
              <a:t>Análisis paso a paso</a:t>
            </a:r>
            <a:endParaRPr lang="es-BO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432F9703-31EF-42A8-A1D8-B5D044856F00}"/>
              </a:ext>
            </a:extLst>
          </p:cNvPr>
          <p:cNvSpPr/>
          <p:nvPr/>
        </p:nvSpPr>
        <p:spPr>
          <a:xfrm>
            <a:off x="628650" y="818607"/>
            <a:ext cx="7886700" cy="2974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Paso 7: Calculamos el Factor de Planta del SA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28261E5-F3FC-49A6-9F4C-C968DF78C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539878"/>
            <a:ext cx="7035451" cy="193266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6BB59FB-55B7-4FF1-8D22-7DFDA2CF0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544" y="1177470"/>
            <a:ext cx="6216557" cy="29740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13DE443F-3DEF-4AFE-AF12-CF661F123973}"/>
              </a:ext>
            </a:extLst>
          </p:cNvPr>
          <p:cNvSpPr/>
          <p:nvPr/>
        </p:nvSpPr>
        <p:spPr>
          <a:xfrm flipV="1">
            <a:off x="3702382" y="2020212"/>
            <a:ext cx="791241" cy="16563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A3BD83E3-2A3C-45CA-B499-C22786D2C6A8}"/>
              </a:ext>
            </a:extLst>
          </p:cNvPr>
          <p:cNvSpPr/>
          <p:nvPr/>
        </p:nvSpPr>
        <p:spPr>
          <a:xfrm flipV="1">
            <a:off x="3671282" y="3146688"/>
            <a:ext cx="822341" cy="165639"/>
          </a:xfrm>
          <a:prstGeom prst="round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65F016BA-6244-4668-B8F4-447B5171C764}"/>
              </a:ext>
            </a:extLst>
          </p:cNvPr>
          <p:cNvSpPr/>
          <p:nvPr/>
        </p:nvSpPr>
        <p:spPr>
          <a:xfrm>
            <a:off x="628650" y="3537550"/>
            <a:ext cx="7886700" cy="2974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Paso 8: Calculamos la generación total proyectada del SA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D445603-1A32-409B-96D8-B627A05403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3901393"/>
            <a:ext cx="7886700" cy="1832475"/>
          </a:xfrm>
          <a:prstGeom prst="rect">
            <a:avLst/>
          </a:prstGeom>
        </p:spPr>
      </p:pic>
      <p:sp>
        <p:nvSpPr>
          <p:cNvPr id="10" name="Globo: línea 9">
            <a:extLst>
              <a:ext uri="{FF2B5EF4-FFF2-40B4-BE49-F238E27FC236}">
                <a16:creationId xmlns:a16="http://schemas.microsoft.com/office/drawing/2014/main" id="{82007C1E-4043-4309-AD58-C05596332C0C}"/>
              </a:ext>
            </a:extLst>
          </p:cNvPr>
          <p:cNvSpPr/>
          <p:nvPr/>
        </p:nvSpPr>
        <p:spPr>
          <a:xfrm>
            <a:off x="5294812" y="3986812"/>
            <a:ext cx="3220538" cy="1116411"/>
          </a:xfrm>
          <a:prstGeom prst="borderCallout1">
            <a:avLst>
              <a:gd name="adj1" fmla="val 18750"/>
              <a:gd name="adj2" fmla="val -8333"/>
              <a:gd name="adj3" fmla="val 146822"/>
              <a:gd name="adj4" fmla="val 64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Utilizamos la ecuación F = C + (1 + i)</a:t>
            </a:r>
          </a:p>
          <a:p>
            <a:pPr algn="ctr"/>
            <a:r>
              <a:rPr lang="es-MX" sz="1400" dirty="0"/>
              <a:t>C = valor del año anterior (para 2019, utilizamos 54.122 del año 2018) y así sucesivamente para 2020 el valor de 2019  i = % Crecimiento </a:t>
            </a:r>
            <a:r>
              <a:rPr lang="es-MX" sz="1400" dirty="0" err="1"/>
              <a:t>Acum</a:t>
            </a:r>
            <a:r>
              <a:rPr lang="es-MX" sz="1400" dirty="0"/>
              <a:t>. Anual = 8%</a:t>
            </a:r>
            <a:endParaRPr lang="es-BO" sz="1400" dirty="0"/>
          </a:p>
        </p:txBody>
      </p:sp>
    </p:spTree>
    <p:extLst>
      <p:ext uri="{BB962C8B-B14F-4D97-AF65-F5344CB8AC3E}">
        <p14:creationId xmlns:p14="http://schemas.microsoft.com/office/powerpoint/2010/main" val="1925705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1DFEF9-6A98-4F48-919A-0E815BCA4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62485"/>
          </a:xfrm>
        </p:spPr>
        <p:txBody>
          <a:bodyPr>
            <a:normAutofit fontScale="90000"/>
          </a:bodyPr>
          <a:lstStyle/>
          <a:p>
            <a:r>
              <a:rPr lang="es-MX" dirty="0"/>
              <a:t>Análisis paso a paso</a:t>
            </a:r>
            <a:endParaRPr lang="es-BO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3B57E1A9-842D-4422-85B7-5A86C2A3E614}"/>
              </a:ext>
            </a:extLst>
          </p:cNvPr>
          <p:cNvSpPr/>
          <p:nvPr/>
        </p:nvSpPr>
        <p:spPr>
          <a:xfrm>
            <a:off x="628650" y="959813"/>
            <a:ext cx="7886700" cy="59902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Paso 9: SI hay generación renovable </a:t>
            </a:r>
          </a:p>
          <a:p>
            <a:pPr algn="ctr"/>
            <a:r>
              <a:rPr lang="es-MX" dirty="0"/>
              <a:t>Calculamos la generación renovable proyectada del SA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ABB2A990-8C8D-414A-8754-22C0E14860CA}"/>
              </a:ext>
            </a:extLst>
          </p:cNvPr>
          <p:cNvSpPr/>
          <p:nvPr/>
        </p:nvSpPr>
        <p:spPr>
          <a:xfrm>
            <a:off x="628650" y="1702915"/>
            <a:ext cx="7886700" cy="10885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Alt. 1: Calculo con el Factor de Planta</a:t>
            </a:r>
          </a:p>
          <a:p>
            <a:pPr algn="ctr"/>
            <a:r>
              <a:rPr lang="es-MX" dirty="0"/>
              <a:t>Generación renovable = (Potencia a </a:t>
            </a:r>
            <a:r>
              <a:rPr lang="es-MX" dirty="0" err="1"/>
              <a:t>Temp</a:t>
            </a:r>
            <a:r>
              <a:rPr lang="es-MX" dirty="0"/>
              <a:t>. Media * 8760) / Factor de Planta</a:t>
            </a:r>
          </a:p>
          <a:p>
            <a:pPr algn="ctr"/>
            <a:r>
              <a:rPr lang="es-MX" dirty="0"/>
              <a:t>Ejemplo El Sena = ( 0,400 MW * 8760 horas/año)  /  0,058  = 203 </a:t>
            </a:r>
            <a:r>
              <a:rPr lang="es-MX" dirty="0" err="1"/>
              <a:t>MWh</a:t>
            </a:r>
            <a:r>
              <a:rPr lang="es-MX" dirty="0"/>
              <a:t>/año</a:t>
            </a:r>
            <a:endParaRPr lang="es-BO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D5873EB1-D7B0-4ECA-9ACD-32F4EE0E3C5B}"/>
              </a:ext>
            </a:extLst>
          </p:cNvPr>
          <p:cNvSpPr/>
          <p:nvPr/>
        </p:nvSpPr>
        <p:spPr>
          <a:xfrm>
            <a:off x="628650" y="2935569"/>
            <a:ext cx="7886700" cy="10885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Alt. 2: Calculo con el Factor de Planta</a:t>
            </a:r>
          </a:p>
          <a:p>
            <a:pPr algn="ctr"/>
            <a:r>
              <a:rPr lang="es-MX" dirty="0"/>
              <a:t>Generación renovable = Promedio de la generación últimos tres años</a:t>
            </a:r>
          </a:p>
          <a:p>
            <a:pPr algn="ctr"/>
            <a:r>
              <a:rPr lang="es-MX" dirty="0"/>
              <a:t>(En este caso consideramos que se van a mantener las variables de generación y su probable estacionalidad por variables climáticas – sol; nubosidad, etc.)</a:t>
            </a:r>
            <a:endParaRPr lang="es-BO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21149306-4561-4DF5-916C-DC6421E60FEB}"/>
              </a:ext>
            </a:extLst>
          </p:cNvPr>
          <p:cNvSpPr/>
          <p:nvPr/>
        </p:nvSpPr>
        <p:spPr>
          <a:xfrm>
            <a:off x="628650" y="4412761"/>
            <a:ext cx="7886700" cy="5424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Paso 10: Calculamos la generación fósil proyectada del SA</a:t>
            </a:r>
          </a:p>
          <a:p>
            <a:pPr algn="ctr"/>
            <a:r>
              <a:rPr lang="es-MX" dirty="0"/>
              <a:t>(Generación Total Proyectada – Generación Renovable Proyectada)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C0C6A7E-E37F-4460-8560-3A0C1500B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5182380"/>
            <a:ext cx="7886700" cy="75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5892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727C19-3E1A-4EA1-8F61-2EC6428A8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5731"/>
          </a:xfrm>
        </p:spPr>
        <p:txBody>
          <a:bodyPr>
            <a:normAutofit fontScale="90000"/>
          </a:bodyPr>
          <a:lstStyle/>
          <a:p>
            <a:r>
              <a:rPr lang="es-MX" dirty="0"/>
              <a:t>Análisis paso a paso</a:t>
            </a:r>
            <a:endParaRPr lang="es-BO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F3CAEE44-FCCE-4E44-9ADB-3607B19E555E}"/>
              </a:ext>
            </a:extLst>
          </p:cNvPr>
          <p:cNvSpPr/>
          <p:nvPr/>
        </p:nvSpPr>
        <p:spPr>
          <a:xfrm>
            <a:off x="628650" y="938041"/>
            <a:ext cx="7886700" cy="5424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Paso 11: Calculamos el consumo de combustible  fósil proyectado del SA</a:t>
            </a:r>
          </a:p>
          <a:p>
            <a:pPr algn="ctr"/>
            <a:r>
              <a:rPr lang="es-MX" sz="1600" dirty="0"/>
              <a:t>(Combustible Fósil Proyectado = Generación Fósil Proyectada * Consumo especifico)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F5E4478-688E-4F66-8A9C-99C07896C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618287"/>
            <a:ext cx="7886700" cy="2019048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D1015CD-35D1-4C1E-84CB-CCACF11A9A5A}"/>
              </a:ext>
            </a:extLst>
          </p:cNvPr>
          <p:cNvSpPr/>
          <p:nvPr/>
        </p:nvSpPr>
        <p:spPr>
          <a:xfrm flipV="1">
            <a:off x="5338353" y="3344855"/>
            <a:ext cx="609601" cy="14640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EBE8F44C-D144-4A38-843E-A1A0507D6490}"/>
              </a:ext>
            </a:extLst>
          </p:cNvPr>
          <p:cNvSpPr/>
          <p:nvPr/>
        </p:nvSpPr>
        <p:spPr>
          <a:xfrm flipV="1">
            <a:off x="5338353" y="3499017"/>
            <a:ext cx="609601" cy="146405"/>
          </a:xfrm>
          <a:prstGeom prst="round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4DEFB5F7-067F-446B-BC57-95F148DD44D4}"/>
              </a:ext>
            </a:extLst>
          </p:cNvPr>
          <p:cNvSpPr/>
          <p:nvPr/>
        </p:nvSpPr>
        <p:spPr>
          <a:xfrm>
            <a:off x="4380410" y="1689463"/>
            <a:ext cx="4134939" cy="105373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Para 2019 </a:t>
            </a:r>
          </a:p>
          <a:p>
            <a:pPr algn="ctr"/>
            <a:r>
              <a:rPr lang="es-MX" dirty="0" err="1"/>
              <a:t>Comb</a:t>
            </a:r>
            <a:r>
              <a:rPr lang="es-MX" dirty="0"/>
              <a:t>. Fósil = 58.462 </a:t>
            </a:r>
            <a:r>
              <a:rPr lang="es-MX" dirty="0" err="1"/>
              <a:t>MWh</a:t>
            </a:r>
            <a:r>
              <a:rPr lang="es-MX" dirty="0"/>
              <a:t> * 0,29 litros/kWh = 16.963 Miles de litros</a:t>
            </a:r>
            <a:endParaRPr lang="es-BO" dirty="0"/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AB21CDBD-F038-4C49-8C7B-7FC14456A826}"/>
              </a:ext>
            </a:extLst>
          </p:cNvPr>
          <p:cNvCxnSpPr>
            <a:stCxn id="7" idx="1"/>
          </p:cNvCxnSpPr>
          <p:nvPr/>
        </p:nvCxnSpPr>
        <p:spPr>
          <a:xfrm flipH="1">
            <a:off x="2908663" y="2216332"/>
            <a:ext cx="1471747" cy="291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D9086F0D-CE7A-4886-872F-CF7C79326087}"/>
              </a:ext>
            </a:extLst>
          </p:cNvPr>
          <p:cNvSpPr/>
          <p:nvPr/>
        </p:nvSpPr>
        <p:spPr>
          <a:xfrm>
            <a:off x="628650" y="3775165"/>
            <a:ext cx="7886700" cy="5260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Paso 12: Calculamos la energía vendida proyectada del SA</a:t>
            </a:r>
          </a:p>
          <a:p>
            <a:pPr algn="ctr"/>
            <a:r>
              <a:rPr lang="es-MX" sz="1400" dirty="0"/>
              <a:t>(Energía Vendida Proyectada = Generación Total Proyectada * Factor (Energía Vendida / Generación Total)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1902D3B-DF44-4255-B2AE-DCDAE2DDD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4362994"/>
            <a:ext cx="7886699" cy="2286642"/>
          </a:xfrm>
          <a:prstGeom prst="rect">
            <a:avLst/>
          </a:prstGeom>
        </p:spPr>
      </p:pic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EFCE1E5B-6CAF-4F9C-898D-DDA6F32021F9}"/>
              </a:ext>
            </a:extLst>
          </p:cNvPr>
          <p:cNvSpPr/>
          <p:nvPr/>
        </p:nvSpPr>
        <p:spPr>
          <a:xfrm>
            <a:off x="4380410" y="4455411"/>
            <a:ext cx="4134939" cy="105373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Para 2019 </a:t>
            </a:r>
          </a:p>
          <a:p>
            <a:pPr algn="ctr"/>
            <a:r>
              <a:rPr lang="es-MX" dirty="0"/>
              <a:t>Energía Vendida = 58.462 </a:t>
            </a:r>
            <a:r>
              <a:rPr lang="es-MX" dirty="0" err="1"/>
              <a:t>MWh</a:t>
            </a:r>
            <a:r>
              <a:rPr lang="es-MX" dirty="0"/>
              <a:t> * 88,3% = 51.651 </a:t>
            </a:r>
            <a:r>
              <a:rPr lang="es-MX" dirty="0" err="1"/>
              <a:t>MWh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13722048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257315-EE7E-4979-84B8-05E6F0B0E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Trabajo en Clases por grupos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95CB97-D142-4638-B95A-85D25EC50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731" y="1871574"/>
            <a:ext cx="4361361" cy="1701346"/>
          </a:xfrm>
        </p:spPr>
        <p:txBody>
          <a:bodyPr>
            <a:normAutofit fontScale="92500"/>
          </a:bodyPr>
          <a:lstStyle/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San Ignacio de Velasco</a:t>
            </a:r>
          </a:p>
          <a:p>
            <a:pPr lvl="1"/>
            <a:r>
              <a:rPr lang="es-MX" dirty="0"/>
              <a:t>Compare los resultados con Cobija y Riberalta</a:t>
            </a:r>
          </a:p>
          <a:p>
            <a:pPr lvl="1"/>
            <a:endParaRPr lang="es-BO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DBAB4FF9-3CD3-4AD7-9C61-C002D675E686}"/>
              </a:ext>
            </a:extLst>
          </p:cNvPr>
          <p:cNvSpPr txBox="1">
            <a:spLocks/>
          </p:cNvSpPr>
          <p:nvPr/>
        </p:nvSpPr>
        <p:spPr>
          <a:xfrm>
            <a:off x="530135" y="3913734"/>
            <a:ext cx="4361361" cy="1701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Valles</a:t>
            </a:r>
          </a:p>
          <a:p>
            <a:pPr lvl="1"/>
            <a:r>
              <a:rPr lang="es-MX" dirty="0"/>
              <a:t>Camiri</a:t>
            </a:r>
          </a:p>
          <a:p>
            <a:pPr lvl="1"/>
            <a:r>
              <a:rPr lang="es-MX" dirty="0"/>
              <a:t>Compare los resultados con Las Misiones</a:t>
            </a:r>
            <a:endParaRPr lang="es-BO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BBC482C7-126D-448B-B614-68B6292BDB4E}"/>
              </a:ext>
            </a:extLst>
          </p:cNvPr>
          <p:cNvSpPr txBox="1">
            <a:spLocks/>
          </p:cNvSpPr>
          <p:nvPr/>
        </p:nvSpPr>
        <p:spPr>
          <a:xfrm>
            <a:off x="4891496" y="1871574"/>
            <a:ext cx="4361361" cy="1701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Bermejo</a:t>
            </a:r>
          </a:p>
          <a:p>
            <a:pPr lvl="1"/>
            <a:r>
              <a:rPr lang="es-MX" dirty="0"/>
              <a:t>Chiquitos</a:t>
            </a:r>
          </a:p>
          <a:p>
            <a:pPr lvl="1"/>
            <a:r>
              <a:rPr lang="es-MX" dirty="0"/>
              <a:t>Compare los resultados con German Busch</a:t>
            </a:r>
            <a:endParaRPr lang="es-BO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9F5D3291-C480-42F3-A5C8-ACD06EF853A2}"/>
              </a:ext>
            </a:extLst>
          </p:cNvPr>
          <p:cNvSpPr txBox="1">
            <a:spLocks/>
          </p:cNvSpPr>
          <p:nvPr/>
        </p:nvSpPr>
        <p:spPr>
          <a:xfrm>
            <a:off x="4868092" y="3913734"/>
            <a:ext cx="4361361" cy="1701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Bella Vista</a:t>
            </a:r>
          </a:p>
          <a:p>
            <a:pPr lvl="1"/>
            <a:r>
              <a:rPr lang="es-MX" dirty="0"/>
              <a:t>El Sena</a:t>
            </a:r>
          </a:p>
          <a:p>
            <a:pPr lvl="1"/>
            <a:r>
              <a:rPr lang="es-MX" dirty="0"/>
              <a:t>Compare los resultados con </a:t>
            </a:r>
            <a:r>
              <a:rPr lang="es-MX" dirty="0" err="1"/>
              <a:t>Huacaraje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2242423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8758B80-D10D-4BD0-9B07-30B3BC81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MUCHAS GRACIAS</a:t>
            </a:r>
            <a:endParaRPr lang="es-B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9A9C0F-8067-4906-B591-92C1BDB8A2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17730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C9E037-DBF7-4BAA-B5E7-1F4E5DA8A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3870"/>
            <a:ext cx="7886700" cy="401227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Definiciones y Unidades</a:t>
            </a:r>
            <a:endParaRPr lang="es-BO" dirty="0"/>
          </a:p>
        </p:txBody>
      </p:sp>
      <p:graphicFrame>
        <p:nvGraphicFramePr>
          <p:cNvPr id="10" name="Tabla 6">
            <a:extLst>
              <a:ext uri="{FF2B5EF4-FFF2-40B4-BE49-F238E27FC236}">
                <a16:creationId xmlns:a16="http://schemas.microsoft.com/office/drawing/2014/main" id="{F9151221-D9DE-4E4C-AF38-1E45A0995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290710"/>
              </p:ext>
            </p:extLst>
          </p:nvPr>
        </p:nvGraphicFramePr>
        <p:xfrm>
          <a:off x="976993" y="621938"/>
          <a:ext cx="7054669" cy="581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493">
                  <a:extLst>
                    <a:ext uri="{9D8B030D-6E8A-4147-A177-3AD203B41FA5}">
                      <a16:colId xmlns:a16="http://schemas.microsoft.com/office/drawing/2014/main" val="896681068"/>
                    </a:ext>
                  </a:extLst>
                </a:gridCol>
                <a:gridCol w="5506176">
                  <a:extLst>
                    <a:ext uri="{9D8B030D-6E8A-4147-A177-3AD203B41FA5}">
                      <a16:colId xmlns:a16="http://schemas.microsoft.com/office/drawing/2014/main" val="784726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Unidad</a:t>
                      </a:r>
                      <a:endParaRPr lang="es-BO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441450" algn="l"/>
                        </a:tabLst>
                      </a:pPr>
                      <a:r>
                        <a:rPr lang="es-MX" sz="2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Definición</a:t>
                      </a:r>
                      <a:endParaRPr lang="es-BO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9055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_tradnl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Potencia efectiva de una unidad generadora</a:t>
                      </a:r>
                      <a:endParaRPr lang="es-BO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441450" algn="l"/>
                        </a:tabLst>
                      </a:pPr>
                      <a:r>
                        <a:rPr lang="es-ES_tradnl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 el límite máximo de potencia activa que una unidad generadora o conjunto de unidades generadoras pueden entregar, en régimen continuo, teniendo en cuenta todas las limitaciones existentes (Temperatura y altura sobre el nivel del mar) en todo el período no siendo consideradas las limitaciones por causas externas a la unidad generadora. (MW o kW)</a:t>
                      </a:r>
                      <a:endParaRPr lang="es-BO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0217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Potencia instalada</a:t>
                      </a:r>
                      <a:endParaRPr lang="es-BO" sz="1100" b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_tradnl" sz="11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 el valor de la potencia de placa de un equipo. (MW o kW)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5382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Sistema de Distribución</a:t>
                      </a:r>
                      <a:endParaRPr lang="es-BO" sz="1100" b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_tradnl" sz="11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 el sistema del cual forman parte las líneas de distribución, los equipos de subestaciones, transformadores, los equipos de compensación reactiva, y además todos aquellos definidos como sistema de distribución.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2167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Demanda Máxima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Es la demanda máxima solicitada por el conjunto de los consumidores en un determinado instante del año, registrada por el sistema de medición comercial. Medida en unidades de potencia (MW o kW)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2465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Generación Bruta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Es toda la energía eléctrica generada en las centrales eléctricas, sin descontar el consumo propio ni las perdidas, medida en </a:t>
                      </a:r>
                      <a:r>
                        <a:rPr lang="es-BO" sz="11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MWh</a:t>
                      </a: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o kWh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9458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Energía Vendida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Es la energía consumida por los clientes/usuarios y que fue medida por el sistema de medición comercial, en </a:t>
                      </a:r>
                      <a:r>
                        <a:rPr lang="es-MX" sz="11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MWh</a:t>
                      </a: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o kWh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5125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Consumo Especifico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Indica la eficiencia que tiene un motor para transformar carburante en energía mecánica, y se expresa como la cantidad de carburante que hay que consumir (pc o litros) para obtener una determinada potencia en kilovatios (kW), durante una hora (pc/kWh o  litros/kWh) 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8473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Factor de Planta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Factor de planta (también llamado factor de capacidad) de una central eléctrica es el cociente entre la energía real generada durante un período (generalmente un año) y la energía generada si hubiera trabajado a plena carga durante ese mismo período, considerando la Potencia Efectiva.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2707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MVA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Abreviatura de </a:t>
                      </a:r>
                      <a:r>
                        <a:rPr lang="es-BO" sz="11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megavoltiamperio</a:t>
                      </a: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, una unidad de potencia aparente utilizada con frecuencia en generación de energía eléctrica (Voltaje x Amperaje = </a:t>
                      </a:r>
                      <a:r>
                        <a:rPr lang="es-BO" sz="11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Voltiamperio</a:t>
                      </a: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5067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BTU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British </a:t>
                      </a:r>
                      <a:r>
                        <a:rPr lang="es-BO" sz="11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Thermal</a:t>
                      </a: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BO" sz="11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Unit</a:t>
                      </a: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, Cantidad de calor necesaria para aumentar la temperatura de 1 libra de agua en condiciones atmosféricas normales a 1 grado Fahrenheit.  (Medida de calor o energía)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3795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BTU/pc   -   BTU/litro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Es el valor o poder calorífico, es la cantidad de calor por unidad de masa, que una fuente material, es capaz de producir al </a:t>
                      </a:r>
                      <a:r>
                        <a:rPr lang="es-BO" sz="11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combustionarse</a:t>
                      </a: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 (Usamos Poder Calorífico Inferior  - PCI)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8987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BO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gCO2/BTU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Factor de emisión de combustibles (gramos de dióxido de carbono por unidad de calor o energía</a:t>
                      </a:r>
                      <a:endParaRPr lang="es-BO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8502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69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6A9F37-3C80-4968-B2C3-544D0308C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49868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Los Sistemas Aislados en Bolivia</a:t>
            </a:r>
            <a:br>
              <a:rPr lang="es-ES" dirty="0"/>
            </a:br>
            <a:r>
              <a:rPr lang="es-ES" sz="2700" b="1" dirty="0"/>
              <a:t>(Producen y venden electricidad a consumidores finales)</a:t>
            </a:r>
            <a:endParaRPr lang="es-B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18C2E2-9F35-4182-812B-2316933976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948962"/>
            <a:ext cx="3886200" cy="2281897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Bolivia cuenta con 26 SA:</a:t>
            </a:r>
          </a:p>
          <a:p>
            <a:r>
              <a:rPr lang="es-BO" dirty="0"/>
              <a:t>Operados por ENDE y sus empresas filiales: 14</a:t>
            </a:r>
          </a:p>
          <a:p>
            <a:pPr lvl="1"/>
            <a:r>
              <a:rPr lang="es-ES" dirty="0"/>
              <a:t>Pando: 4</a:t>
            </a:r>
          </a:p>
          <a:p>
            <a:pPr lvl="1"/>
            <a:r>
              <a:rPr lang="es-ES" dirty="0"/>
              <a:t>Beni: 10</a:t>
            </a:r>
          </a:p>
          <a:p>
            <a:pPr lvl="1"/>
            <a:r>
              <a:rPr lang="es-ES" dirty="0"/>
              <a:t>Santa Cruz: 9</a:t>
            </a:r>
          </a:p>
          <a:p>
            <a:pPr lvl="1"/>
            <a:r>
              <a:rPr lang="es-ES" dirty="0"/>
              <a:t>Tarija: 3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2977A4-0DEA-4ED0-8FF2-F4228A1A8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948962"/>
            <a:ext cx="3886200" cy="2281897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Operados por Otras empresas: 12</a:t>
            </a:r>
          </a:p>
          <a:p>
            <a:pPr lvl="1"/>
            <a:r>
              <a:rPr lang="es-ES" dirty="0"/>
              <a:t>Setar Tarija: 2</a:t>
            </a:r>
          </a:p>
          <a:p>
            <a:pPr lvl="1"/>
            <a:r>
              <a:rPr lang="es-ES" dirty="0"/>
              <a:t>CRE (Santa Cruz): 8</a:t>
            </a:r>
          </a:p>
          <a:p>
            <a:pPr lvl="1"/>
            <a:r>
              <a:rPr lang="es-ES" dirty="0"/>
              <a:t>CER Riberalta (Beni) : 1</a:t>
            </a:r>
          </a:p>
          <a:p>
            <a:pPr lvl="1"/>
            <a:r>
              <a:rPr lang="es-ES" sz="2200" dirty="0"/>
              <a:t>Gas &amp; Electricidad (Tarija): 1</a:t>
            </a:r>
            <a:endParaRPr lang="es-BO" sz="2200" dirty="0"/>
          </a:p>
          <a:p>
            <a:endParaRPr lang="es-BO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6B64DF08-62E6-4851-AC90-8C8050D11D2E}"/>
              </a:ext>
            </a:extLst>
          </p:cNvPr>
          <p:cNvSpPr/>
          <p:nvPr/>
        </p:nvSpPr>
        <p:spPr>
          <a:xfrm>
            <a:off x="890075" y="4355415"/>
            <a:ext cx="7363851" cy="18355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846" dirty="0"/>
              <a:t>Potencia instalada: 187.4 MW (161,36 MW </a:t>
            </a:r>
            <a:r>
              <a:rPr lang="es-ES" sz="1846" dirty="0" err="1"/>
              <a:t>Pot</a:t>
            </a:r>
            <a:r>
              <a:rPr lang="es-ES" sz="1846" dirty="0"/>
              <a:t>. Efectiva en Sitio)</a:t>
            </a:r>
          </a:p>
          <a:p>
            <a:pPr algn="ctr"/>
            <a:r>
              <a:rPr lang="es-ES" sz="1846" dirty="0"/>
              <a:t>Santa Cruz con 95.60 MW de los cuales solo 0.06 MW renovable (solar)</a:t>
            </a:r>
          </a:p>
          <a:p>
            <a:pPr algn="ctr"/>
            <a:r>
              <a:rPr lang="es-ES" sz="1846" dirty="0"/>
              <a:t>Tarija con 19.06 MW</a:t>
            </a:r>
          </a:p>
          <a:p>
            <a:pPr algn="ctr"/>
            <a:r>
              <a:rPr lang="es-ES" sz="1846" dirty="0"/>
              <a:t>Pando con 33,44 MW de los cuales  5.5 MW renovables (solar)</a:t>
            </a:r>
          </a:p>
          <a:p>
            <a:pPr algn="ctr"/>
            <a:r>
              <a:rPr lang="es-ES" sz="1846" dirty="0"/>
              <a:t>Beni con 39,28 MW</a:t>
            </a:r>
            <a:endParaRPr lang="es-BO" sz="1846" dirty="0"/>
          </a:p>
        </p:txBody>
      </p:sp>
    </p:spTree>
    <p:extLst>
      <p:ext uri="{BB962C8B-B14F-4D97-AF65-F5344CB8AC3E}">
        <p14:creationId xmlns:p14="http://schemas.microsoft.com/office/powerpoint/2010/main" val="559359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11FA0B8-2664-4F41-846E-BCDBA8FC2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6" y="407161"/>
            <a:ext cx="5565385" cy="6212831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F7D37928-3369-438F-BB76-90BC5F98B85D}"/>
              </a:ext>
            </a:extLst>
          </p:cNvPr>
          <p:cNvSpPr/>
          <p:nvPr/>
        </p:nvSpPr>
        <p:spPr>
          <a:xfrm rot="662903">
            <a:off x="498104" y="790260"/>
            <a:ext cx="604302" cy="686479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sz="1662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CF54E578-33C4-4B71-9ACB-2FA1EB3D86E7}"/>
              </a:ext>
            </a:extLst>
          </p:cNvPr>
          <p:cNvSpPr/>
          <p:nvPr/>
        </p:nvSpPr>
        <p:spPr>
          <a:xfrm rot="2047861" flipV="1">
            <a:off x="1132775" y="883984"/>
            <a:ext cx="2911220" cy="1658996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sz="1662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EC6CC2D7-A445-458F-A164-677E23F2196D}"/>
              </a:ext>
            </a:extLst>
          </p:cNvPr>
          <p:cNvSpPr/>
          <p:nvPr/>
        </p:nvSpPr>
        <p:spPr>
          <a:xfrm rot="2047861" flipV="1">
            <a:off x="2280060" y="5660230"/>
            <a:ext cx="965622" cy="817130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sz="1662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1074C7C0-E0C7-4708-9B2D-4046C54C8619}"/>
              </a:ext>
            </a:extLst>
          </p:cNvPr>
          <p:cNvSpPr/>
          <p:nvPr/>
        </p:nvSpPr>
        <p:spPr>
          <a:xfrm rot="2047861" flipV="1">
            <a:off x="2578762" y="2751283"/>
            <a:ext cx="3194656" cy="3125881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sz="1662"/>
          </a:p>
        </p:txBody>
      </p:sp>
      <p:sp>
        <p:nvSpPr>
          <p:cNvPr id="10" name="Globo: línea 9">
            <a:extLst>
              <a:ext uri="{FF2B5EF4-FFF2-40B4-BE49-F238E27FC236}">
                <a16:creationId xmlns:a16="http://schemas.microsoft.com/office/drawing/2014/main" id="{1963A7E1-193A-4BC5-BEE4-7BF871745DA6}"/>
              </a:ext>
            </a:extLst>
          </p:cNvPr>
          <p:cNvSpPr/>
          <p:nvPr/>
        </p:nvSpPr>
        <p:spPr>
          <a:xfrm>
            <a:off x="6138098" y="2109276"/>
            <a:ext cx="1756635" cy="597904"/>
          </a:xfrm>
          <a:prstGeom prst="borderCallout1">
            <a:avLst>
              <a:gd name="adj1" fmla="val 18750"/>
              <a:gd name="adj2" fmla="val -8333"/>
              <a:gd name="adj3" fmla="val -46"/>
              <a:gd name="adj4" fmla="val -178746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62" dirty="0"/>
              <a:t>SA Diesel</a:t>
            </a:r>
            <a:endParaRPr lang="es-BO" sz="1662" dirty="0"/>
          </a:p>
        </p:txBody>
      </p:sp>
      <p:sp>
        <p:nvSpPr>
          <p:cNvPr id="11" name="Globo: línea 10">
            <a:extLst>
              <a:ext uri="{FF2B5EF4-FFF2-40B4-BE49-F238E27FC236}">
                <a16:creationId xmlns:a16="http://schemas.microsoft.com/office/drawing/2014/main" id="{F7F001CD-84BC-4506-888D-355B0148984B}"/>
              </a:ext>
            </a:extLst>
          </p:cNvPr>
          <p:cNvSpPr/>
          <p:nvPr/>
        </p:nvSpPr>
        <p:spPr>
          <a:xfrm>
            <a:off x="6138099" y="3342219"/>
            <a:ext cx="1756635" cy="597904"/>
          </a:xfrm>
          <a:prstGeom prst="borderCallout1">
            <a:avLst>
              <a:gd name="adj1" fmla="val 18750"/>
              <a:gd name="adj2" fmla="val -8333"/>
              <a:gd name="adj3" fmla="val 149368"/>
              <a:gd name="adj4" fmla="val -194228"/>
            </a:avLst>
          </a:prstGeom>
          <a:solidFill>
            <a:srgbClr val="FA7AEB"/>
          </a:solidFill>
          <a:ln>
            <a:solidFill>
              <a:srgbClr val="FA7AE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62" dirty="0"/>
              <a:t>SA Gas Natural</a:t>
            </a:r>
            <a:endParaRPr lang="es-BO" sz="1662" dirty="0"/>
          </a:p>
        </p:txBody>
      </p:sp>
      <p:sp>
        <p:nvSpPr>
          <p:cNvPr id="12" name="Globo: línea 11">
            <a:extLst>
              <a:ext uri="{FF2B5EF4-FFF2-40B4-BE49-F238E27FC236}">
                <a16:creationId xmlns:a16="http://schemas.microsoft.com/office/drawing/2014/main" id="{6E372BE7-11E3-4828-9A09-E1701AD1C66F}"/>
              </a:ext>
            </a:extLst>
          </p:cNvPr>
          <p:cNvSpPr/>
          <p:nvPr/>
        </p:nvSpPr>
        <p:spPr>
          <a:xfrm>
            <a:off x="6146456" y="4575162"/>
            <a:ext cx="1756635" cy="597904"/>
          </a:xfrm>
          <a:prstGeom prst="borderCallout1">
            <a:avLst>
              <a:gd name="adj1" fmla="val 18750"/>
              <a:gd name="adj2" fmla="val -8333"/>
              <a:gd name="adj3" fmla="val 33804"/>
              <a:gd name="adj4" fmla="val -170762"/>
            </a:avLst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62" dirty="0"/>
              <a:t>SA Hibrido (Solar/Diesel)</a:t>
            </a:r>
            <a:endParaRPr lang="es-BO" sz="1662" dirty="0"/>
          </a:p>
        </p:txBody>
      </p:sp>
      <p:sp>
        <p:nvSpPr>
          <p:cNvPr id="13" name="Globo: línea 12">
            <a:extLst>
              <a:ext uri="{FF2B5EF4-FFF2-40B4-BE49-F238E27FC236}">
                <a16:creationId xmlns:a16="http://schemas.microsoft.com/office/drawing/2014/main" id="{0AE77A07-4BD5-45B6-AB09-BAC2E1C9C59D}"/>
              </a:ext>
            </a:extLst>
          </p:cNvPr>
          <p:cNvSpPr/>
          <p:nvPr/>
        </p:nvSpPr>
        <p:spPr>
          <a:xfrm>
            <a:off x="6138100" y="5587041"/>
            <a:ext cx="1756635" cy="597904"/>
          </a:xfrm>
          <a:prstGeom prst="borderCallout1">
            <a:avLst>
              <a:gd name="adj1" fmla="val 18750"/>
              <a:gd name="adj2" fmla="val -8333"/>
              <a:gd name="adj3" fmla="val 133828"/>
              <a:gd name="adj4" fmla="val -196947"/>
            </a:avLst>
          </a:prstGeom>
          <a:solidFill>
            <a:srgbClr val="FA7AEB"/>
          </a:solidFill>
          <a:ln>
            <a:solidFill>
              <a:srgbClr val="FA7AE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62" dirty="0"/>
              <a:t>SA Gas Natural</a:t>
            </a:r>
            <a:endParaRPr lang="es-BO" sz="1662" dirty="0"/>
          </a:p>
        </p:txBody>
      </p:sp>
      <p:sp>
        <p:nvSpPr>
          <p:cNvPr id="14" name="Globo: línea 13">
            <a:extLst>
              <a:ext uri="{FF2B5EF4-FFF2-40B4-BE49-F238E27FC236}">
                <a16:creationId xmlns:a16="http://schemas.microsoft.com/office/drawing/2014/main" id="{0486FED9-0058-4F54-9F7A-37A29B360677}"/>
              </a:ext>
            </a:extLst>
          </p:cNvPr>
          <p:cNvSpPr/>
          <p:nvPr/>
        </p:nvSpPr>
        <p:spPr>
          <a:xfrm>
            <a:off x="6135145" y="1033342"/>
            <a:ext cx="1756635" cy="597904"/>
          </a:xfrm>
          <a:prstGeom prst="borderCallout1">
            <a:avLst>
              <a:gd name="adj1" fmla="val 18750"/>
              <a:gd name="adj2" fmla="val -8333"/>
              <a:gd name="adj3" fmla="val 11700"/>
              <a:gd name="adj4" fmla="val -307264"/>
            </a:avLst>
          </a:prstGeom>
          <a:gradFill>
            <a:gsLst>
              <a:gs pos="0">
                <a:schemeClr val="accent4">
                  <a:lumMod val="110000"/>
                  <a:satMod val="105000"/>
                  <a:tint val="67000"/>
                </a:schemeClr>
              </a:gs>
              <a:gs pos="66000">
                <a:schemeClr val="accent4">
                  <a:lumMod val="105000"/>
                  <a:satMod val="103000"/>
                  <a:tint val="73000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62" dirty="0"/>
              <a:t>SA Diesel con Planta Solar</a:t>
            </a:r>
            <a:endParaRPr lang="es-BO" sz="1662" dirty="0"/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920B413E-906F-42AD-82EC-66099C2A2494}"/>
              </a:ext>
            </a:extLst>
          </p:cNvPr>
          <p:cNvSpPr/>
          <p:nvPr/>
        </p:nvSpPr>
        <p:spPr>
          <a:xfrm>
            <a:off x="6003311" y="145567"/>
            <a:ext cx="2832081" cy="6690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/>
              <a:t>SA, que producen y venden electricidad a consumidores finales</a:t>
            </a:r>
            <a:endParaRPr lang="es-BO" sz="1600" dirty="0"/>
          </a:p>
        </p:txBody>
      </p:sp>
    </p:spTree>
    <p:extLst>
      <p:ext uri="{BB962C8B-B14F-4D97-AF65-F5344CB8AC3E}">
        <p14:creationId xmlns:p14="http://schemas.microsoft.com/office/powerpoint/2010/main" val="2166595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06A9F-5C81-4A48-B92A-341376D83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01525"/>
          </a:xfrm>
        </p:spPr>
        <p:txBody>
          <a:bodyPr>
            <a:normAutofit fontScale="90000"/>
          </a:bodyPr>
          <a:lstStyle/>
          <a:p>
            <a:pPr algn="ctr"/>
            <a:r>
              <a:rPr lang="es-BO" dirty="0" err="1"/>
              <a:t>Autoproductores</a:t>
            </a:r>
            <a:endParaRPr lang="es-BO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9263C35E-0E72-4EF9-8AD3-20FA1E0E1885}"/>
              </a:ext>
            </a:extLst>
          </p:cNvPr>
          <p:cNvSpPr/>
          <p:nvPr/>
        </p:nvSpPr>
        <p:spPr>
          <a:xfrm>
            <a:off x="628650" y="5633310"/>
            <a:ext cx="6242413" cy="11113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/>
              <a:t>Los </a:t>
            </a:r>
            <a:r>
              <a:rPr lang="es-MX" sz="2400" dirty="0" err="1"/>
              <a:t>autoproductores</a:t>
            </a:r>
            <a:r>
              <a:rPr lang="es-MX" sz="2400" dirty="0"/>
              <a:t>, son generalmente empresas que generan electricidad para su autoconsumo</a:t>
            </a:r>
            <a:endParaRPr lang="es-BO" sz="2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6424DF2-5DA8-47B0-A0B7-6EDC9FF8C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048210"/>
            <a:ext cx="7886700" cy="4585100"/>
          </a:xfrm>
          <a:prstGeom prst="rect">
            <a:avLst/>
          </a:prstGeom>
        </p:spPr>
      </p:pic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B26A4285-5D0D-4D64-A04C-7E5C0307240A}"/>
              </a:ext>
            </a:extLst>
          </p:cNvPr>
          <p:cNvSpPr/>
          <p:nvPr/>
        </p:nvSpPr>
        <p:spPr>
          <a:xfrm>
            <a:off x="7053943" y="4876800"/>
            <a:ext cx="1767840" cy="186785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Estas empresas pueden vender sus excedentes al SIN o a los SA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680975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5AE4B-AE0B-4D58-9851-8B315B24D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7080"/>
            <a:ext cx="7886700" cy="462189"/>
          </a:xfrm>
        </p:spPr>
        <p:txBody>
          <a:bodyPr>
            <a:normAutofit fontScale="90000"/>
          </a:bodyPr>
          <a:lstStyle/>
          <a:p>
            <a:r>
              <a:rPr lang="es-MX" dirty="0"/>
              <a:t>Clasificación SA, por potencia</a:t>
            </a:r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9CD86F8-4D98-4C43-B0AB-1BCFDB8FF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45" y="853440"/>
            <a:ext cx="6068241" cy="5585614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379BD33C-F12E-4E94-94E5-9F03F1EF14C8}"/>
              </a:ext>
            </a:extLst>
          </p:cNvPr>
          <p:cNvSpPr/>
          <p:nvPr/>
        </p:nvSpPr>
        <p:spPr>
          <a:xfrm>
            <a:off x="6574971" y="975358"/>
            <a:ext cx="1940379" cy="539931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Cinco (5) SA, tienen instalados mas de 15 MW de potencia</a:t>
            </a:r>
          </a:p>
          <a:p>
            <a:pPr algn="ctr"/>
            <a:endParaRPr lang="es-MX" dirty="0"/>
          </a:p>
          <a:p>
            <a:pPr algn="ctr"/>
            <a:r>
              <a:rPr lang="es-MX" dirty="0"/>
              <a:t>Tres (3) SA, tienen instalados entre 10 y 15 MW</a:t>
            </a:r>
          </a:p>
          <a:p>
            <a:pPr algn="ctr"/>
            <a:endParaRPr lang="es-MX" dirty="0"/>
          </a:p>
          <a:p>
            <a:pPr algn="ctr"/>
            <a:r>
              <a:rPr lang="es-MX" dirty="0"/>
              <a:t>Dieciocho (18) SA, tienen instalados menos de 10 MW</a:t>
            </a:r>
          </a:p>
          <a:p>
            <a:pPr algn="ctr"/>
            <a:endParaRPr lang="es-MX" dirty="0"/>
          </a:p>
          <a:p>
            <a:pPr algn="ctr"/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1014017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5AE4B-AE0B-4D58-9851-8B315B24D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7080"/>
            <a:ext cx="7886700" cy="462189"/>
          </a:xfrm>
        </p:spPr>
        <p:txBody>
          <a:bodyPr>
            <a:noAutofit/>
          </a:bodyPr>
          <a:lstStyle/>
          <a:p>
            <a:pPr algn="ctr"/>
            <a:r>
              <a:rPr lang="es-MX" sz="3600" dirty="0"/>
              <a:t>Clasificación SA, por demanda máxima</a:t>
            </a:r>
            <a:endParaRPr lang="es-BO" sz="3600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379BD33C-F12E-4E94-94E5-9F03F1EF14C8}"/>
              </a:ext>
            </a:extLst>
          </p:cNvPr>
          <p:cNvSpPr/>
          <p:nvPr/>
        </p:nvSpPr>
        <p:spPr>
          <a:xfrm>
            <a:off x="6574971" y="975358"/>
            <a:ext cx="1940379" cy="539931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Tres (3) SA, tienen una demanda mayor a 10 MW</a:t>
            </a:r>
          </a:p>
          <a:p>
            <a:pPr algn="ctr"/>
            <a:endParaRPr lang="es-MX" dirty="0"/>
          </a:p>
          <a:p>
            <a:pPr algn="ctr"/>
            <a:r>
              <a:rPr lang="es-MX" dirty="0"/>
              <a:t>Seis (6) SA, tienen una demanda entre 5 y 10 MW</a:t>
            </a:r>
          </a:p>
          <a:p>
            <a:pPr algn="ctr"/>
            <a:endParaRPr lang="es-MX" dirty="0"/>
          </a:p>
          <a:p>
            <a:pPr algn="ctr"/>
            <a:r>
              <a:rPr lang="es-MX" dirty="0"/>
              <a:t>Diecisiete (17) SA, tienen una demanda menor a 5 MW</a:t>
            </a:r>
          </a:p>
          <a:p>
            <a:pPr algn="ctr"/>
            <a:endParaRPr lang="es-B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3F83D57-B42B-4DE2-9ACD-1BA51D42D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757013"/>
            <a:ext cx="5667647" cy="574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55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5AE4B-AE0B-4D58-9851-8B315B24D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7080"/>
            <a:ext cx="7886700" cy="462189"/>
          </a:xfrm>
        </p:spPr>
        <p:txBody>
          <a:bodyPr>
            <a:noAutofit/>
          </a:bodyPr>
          <a:lstStyle/>
          <a:p>
            <a:r>
              <a:rPr lang="es-MX" sz="3200" dirty="0"/>
              <a:t>Clasificación SA, por numero de consumidores</a:t>
            </a:r>
            <a:endParaRPr lang="es-BO" sz="3200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379BD33C-F12E-4E94-94E5-9F03F1EF14C8}"/>
              </a:ext>
            </a:extLst>
          </p:cNvPr>
          <p:cNvSpPr/>
          <p:nvPr/>
        </p:nvSpPr>
        <p:spPr>
          <a:xfrm>
            <a:off x="6305006" y="975358"/>
            <a:ext cx="2468607" cy="539931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Cuatro (4) SA, tienen mas de 15.000 usuarios/consumidores</a:t>
            </a:r>
          </a:p>
          <a:p>
            <a:pPr algn="ctr"/>
            <a:endParaRPr lang="es-BO" sz="1600" dirty="0"/>
          </a:p>
          <a:p>
            <a:pPr algn="ctr"/>
            <a:endParaRPr lang="es-BO" sz="1600" dirty="0"/>
          </a:p>
          <a:p>
            <a:pPr algn="ctr"/>
            <a:r>
              <a:rPr lang="es-BO" sz="1600" dirty="0"/>
              <a:t>Cuatro (4) SA, tienen entre 10.000 y 15.000 usuarios/consumidores</a:t>
            </a:r>
          </a:p>
          <a:p>
            <a:pPr algn="ctr"/>
            <a:endParaRPr lang="es-MX" sz="1600" dirty="0"/>
          </a:p>
          <a:p>
            <a:pPr algn="ctr"/>
            <a:endParaRPr lang="es-MX" sz="1600" dirty="0"/>
          </a:p>
          <a:p>
            <a:pPr algn="ctr"/>
            <a:r>
              <a:rPr lang="es-MX" sz="1600" dirty="0"/>
              <a:t>Cinco (5) SA, tienen entre 1.000 y 10.0000 usuarios/consumidores</a:t>
            </a:r>
          </a:p>
          <a:p>
            <a:pPr algn="ctr"/>
            <a:endParaRPr lang="es-MX" sz="1600" dirty="0"/>
          </a:p>
          <a:p>
            <a:pPr algn="ctr"/>
            <a:endParaRPr lang="es-MX" sz="1600" dirty="0"/>
          </a:p>
          <a:p>
            <a:pPr algn="ctr"/>
            <a:r>
              <a:rPr lang="es-MX" sz="1600" dirty="0"/>
              <a:t>Trece (13) SA, tienen menos de 1.000 usuarios/consumidores</a:t>
            </a:r>
            <a:endParaRPr lang="es-BO" sz="16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23123E2-F9D9-46DE-986E-CAEDC048B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89" y="940207"/>
            <a:ext cx="5690778" cy="546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1942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1446</TotalTime>
  <Words>2592</Words>
  <Application>Microsoft Office PowerPoint</Application>
  <PresentationFormat>Presentación en pantalla (4:3)</PresentationFormat>
  <Paragraphs>258</Paragraphs>
  <Slides>28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Tema de Office</vt:lpstr>
      <vt:lpstr>Presentación de PowerPoint</vt:lpstr>
      <vt:lpstr>Objetivo y Alcance</vt:lpstr>
      <vt:lpstr>Definiciones y Unidades</vt:lpstr>
      <vt:lpstr>Los Sistemas Aislados en Bolivia (Producen y venden electricidad a consumidores finales)</vt:lpstr>
      <vt:lpstr>Presentación de PowerPoint</vt:lpstr>
      <vt:lpstr>Autoproductores</vt:lpstr>
      <vt:lpstr>Clasificación SA, por potencia</vt:lpstr>
      <vt:lpstr>Clasificación SA, por demanda máxima</vt:lpstr>
      <vt:lpstr>Clasificación SA, por numero de consumidores</vt:lpstr>
      <vt:lpstr>Clasificación SA, por tipo de combustible</vt:lpstr>
      <vt:lpstr>Análisis Histórico (2014-2018) por Sistema (Diesel – Solar)</vt:lpstr>
      <vt:lpstr>Análisis Proyectado (Diesel – Solar)</vt:lpstr>
      <vt:lpstr>Análisis Histórico (2014-2018) por Sistema (Gas/Diesel)</vt:lpstr>
      <vt:lpstr>Análisis Proyectado (Gas/Diesel)</vt:lpstr>
      <vt:lpstr>Análisis Histórico (2014-2018) por Sistema (Gas)</vt:lpstr>
      <vt:lpstr>Análisis Proyectado (Gas)</vt:lpstr>
      <vt:lpstr>Análisis Histórico (2014-2018) por Sistema (Diesel)</vt:lpstr>
      <vt:lpstr>Análisis Proyectado (Diesel)</vt:lpstr>
      <vt:lpstr>Análisis Comparativo (Ficha Técnica)</vt:lpstr>
      <vt:lpstr>Análisis Comparativo</vt:lpstr>
      <vt:lpstr>Análisis paso a paso</vt:lpstr>
      <vt:lpstr>Análisis Paso a Paso</vt:lpstr>
      <vt:lpstr>Análisis paso a paso</vt:lpstr>
      <vt:lpstr>Análisis paso a paso</vt:lpstr>
      <vt:lpstr>Análisis paso a paso</vt:lpstr>
      <vt:lpstr>Análisis paso a paso</vt:lpstr>
      <vt:lpstr>Trabajo en Clases por grupos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Paz, Eduardo</dc:creator>
  <cp:lastModifiedBy>Paz, Eduardo</cp:lastModifiedBy>
  <cp:revision>51</cp:revision>
  <dcterms:created xsi:type="dcterms:W3CDTF">2020-03-26T04:38:51Z</dcterms:created>
  <dcterms:modified xsi:type="dcterms:W3CDTF">2020-09-02T16:41:01Z</dcterms:modified>
</cp:coreProperties>
</file>